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313" r:id="rId3"/>
    <p:sldId id="314" r:id="rId4"/>
    <p:sldId id="324" r:id="rId5"/>
    <p:sldId id="325" r:id="rId6"/>
    <p:sldId id="326" r:id="rId7"/>
  </p:sldIdLst>
  <p:sldSz cx="10160000" cy="7620000"/>
  <p:notesSz cx="6881813" cy="9296400"/>
  <p:defaultTextStyle>
    <a:defPPr>
      <a:defRPr lang="en-US"/>
    </a:defPPr>
    <a:lvl1pPr algn="l" rtl="0" fontAlgn="base">
      <a:spcBef>
        <a:spcPct val="0"/>
      </a:spcBef>
      <a:spcAft>
        <a:spcPct val="0"/>
      </a:spcAft>
      <a:defRPr sz="3200" kern="1200">
        <a:solidFill>
          <a:srgbClr val="000000"/>
        </a:solidFill>
        <a:latin typeface="Gill Sans"/>
        <a:ea typeface="ヒラギノ角ゴ Pro W3"/>
        <a:cs typeface="ヒラギノ角ゴ Pro W3"/>
        <a:sym typeface="Gill Sans"/>
      </a:defRPr>
    </a:lvl1pPr>
    <a:lvl2pPr marL="457200" algn="l" rtl="0" fontAlgn="base">
      <a:spcBef>
        <a:spcPct val="0"/>
      </a:spcBef>
      <a:spcAft>
        <a:spcPct val="0"/>
      </a:spcAft>
      <a:defRPr sz="3200" kern="1200">
        <a:solidFill>
          <a:srgbClr val="000000"/>
        </a:solidFill>
        <a:latin typeface="Gill Sans"/>
        <a:ea typeface="ヒラギノ角ゴ Pro W3"/>
        <a:cs typeface="ヒラギノ角ゴ Pro W3"/>
        <a:sym typeface="Gill Sans"/>
      </a:defRPr>
    </a:lvl2pPr>
    <a:lvl3pPr marL="914400" algn="l" rtl="0" fontAlgn="base">
      <a:spcBef>
        <a:spcPct val="0"/>
      </a:spcBef>
      <a:spcAft>
        <a:spcPct val="0"/>
      </a:spcAft>
      <a:defRPr sz="3200" kern="1200">
        <a:solidFill>
          <a:srgbClr val="000000"/>
        </a:solidFill>
        <a:latin typeface="Gill Sans"/>
        <a:ea typeface="ヒラギノ角ゴ Pro W3"/>
        <a:cs typeface="ヒラギノ角ゴ Pro W3"/>
        <a:sym typeface="Gill Sans"/>
      </a:defRPr>
    </a:lvl3pPr>
    <a:lvl4pPr marL="1371600" algn="l" rtl="0" fontAlgn="base">
      <a:spcBef>
        <a:spcPct val="0"/>
      </a:spcBef>
      <a:spcAft>
        <a:spcPct val="0"/>
      </a:spcAft>
      <a:defRPr sz="3200" kern="1200">
        <a:solidFill>
          <a:srgbClr val="000000"/>
        </a:solidFill>
        <a:latin typeface="Gill Sans"/>
        <a:ea typeface="ヒラギノ角ゴ Pro W3"/>
        <a:cs typeface="ヒラギノ角ゴ Pro W3"/>
        <a:sym typeface="Gill Sans"/>
      </a:defRPr>
    </a:lvl4pPr>
    <a:lvl5pPr marL="1828800" algn="l" rtl="0" fontAlgn="base">
      <a:spcBef>
        <a:spcPct val="0"/>
      </a:spcBef>
      <a:spcAft>
        <a:spcPct val="0"/>
      </a:spcAft>
      <a:defRPr sz="3200" kern="1200">
        <a:solidFill>
          <a:srgbClr val="000000"/>
        </a:solidFill>
        <a:latin typeface="Gill Sans"/>
        <a:ea typeface="ヒラギノ角ゴ Pro W3"/>
        <a:cs typeface="ヒラギノ角ゴ Pro W3"/>
        <a:sym typeface="Gill Sans"/>
      </a:defRPr>
    </a:lvl5pPr>
    <a:lvl6pPr marL="2286000" algn="l" defTabSz="914400" rtl="0" eaLnBrk="1" latinLnBrk="0" hangingPunct="1">
      <a:defRPr sz="3200" kern="1200">
        <a:solidFill>
          <a:srgbClr val="000000"/>
        </a:solidFill>
        <a:latin typeface="Gill Sans"/>
        <a:ea typeface="ヒラギノ角ゴ Pro W3"/>
        <a:cs typeface="ヒラギノ角ゴ Pro W3"/>
        <a:sym typeface="Gill Sans"/>
      </a:defRPr>
    </a:lvl6pPr>
    <a:lvl7pPr marL="2743200" algn="l" defTabSz="914400" rtl="0" eaLnBrk="1" latinLnBrk="0" hangingPunct="1">
      <a:defRPr sz="3200" kern="1200">
        <a:solidFill>
          <a:srgbClr val="000000"/>
        </a:solidFill>
        <a:latin typeface="Gill Sans"/>
        <a:ea typeface="ヒラギノ角ゴ Pro W3"/>
        <a:cs typeface="ヒラギノ角ゴ Pro W3"/>
        <a:sym typeface="Gill Sans"/>
      </a:defRPr>
    </a:lvl7pPr>
    <a:lvl8pPr marL="3200400" algn="l" defTabSz="914400" rtl="0" eaLnBrk="1" latinLnBrk="0" hangingPunct="1">
      <a:defRPr sz="3200" kern="1200">
        <a:solidFill>
          <a:srgbClr val="000000"/>
        </a:solidFill>
        <a:latin typeface="Gill Sans"/>
        <a:ea typeface="ヒラギノ角ゴ Pro W3"/>
        <a:cs typeface="ヒラギノ角ゴ Pro W3"/>
        <a:sym typeface="Gill Sans"/>
      </a:defRPr>
    </a:lvl8pPr>
    <a:lvl9pPr marL="3657600" algn="l" defTabSz="914400" rtl="0" eaLnBrk="1" latinLnBrk="0" hangingPunct="1">
      <a:defRPr sz="3200" kern="1200">
        <a:solidFill>
          <a:srgbClr val="000000"/>
        </a:solidFill>
        <a:latin typeface="Gill Sans"/>
        <a:ea typeface="ヒラギノ角ゴ Pro W3"/>
        <a:cs typeface="ヒラギノ角ゴ Pro W3"/>
        <a:sym typeface="Gill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6600"/>
    <a:srgbClr val="0066CC"/>
    <a:srgbClr val="66FFCC"/>
    <a:srgbClr val="00FFFF"/>
    <a:srgbClr val="CC99FF"/>
    <a:srgbClr val="6699FF"/>
    <a:srgbClr val="FF5050"/>
    <a:srgbClr val="FF7C8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054" autoAdjust="0"/>
    <p:restoredTop sz="38220" autoAdjust="0"/>
  </p:normalViewPr>
  <p:slideViewPr>
    <p:cSldViewPr>
      <p:cViewPr varScale="1">
        <p:scale>
          <a:sx n="80" d="100"/>
          <a:sy n="80" d="100"/>
        </p:scale>
        <p:origin x="-108" y="-498"/>
      </p:cViewPr>
      <p:guideLst>
        <p:guide orient="horz" pos="2400"/>
        <p:guide pos="320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2" d="100"/>
          <a:sy n="82" d="100"/>
        </p:scale>
        <p:origin x="-3090" y="-78"/>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1" y="0"/>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4" rIns="93168" bIns="46584" numCol="1" anchor="t" anchorCtr="0" compatLnSpc="1">
            <a:prstTxWarp prst="textNoShape">
              <a:avLst/>
            </a:prstTxWarp>
          </a:bodyPr>
          <a:lstStyle>
            <a:lvl1pPr algn="l">
              <a:defRPr sz="1200">
                <a:solidFill>
                  <a:schemeClr val="tx1"/>
                </a:solidFill>
                <a:latin typeface="Gill Sans" charset="0"/>
                <a:ea typeface="ヒラギノ角ゴ Pro W3" charset="-128"/>
                <a:cs typeface="+mn-cs"/>
                <a:sym typeface="Gill Sans" charset="0"/>
              </a:defRPr>
            </a:lvl1pPr>
          </a:lstStyle>
          <a:p>
            <a:pPr>
              <a:defRPr/>
            </a:pPr>
            <a:endParaRPr lang="en-US" dirty="0"/>
          </a:p>
        </p:txBody>
      </p:sp>
      <p:sp>
        <p:nvSpPr>
          <p:cNvPr id="70659" name="Rectangle 3"/>
          <p:cNvSpPr>
            <a:spLocks noGrp="1" noChangeArrowheads="1"/>
          </p:cNvSpPr>
          <p:nvPr>
            <p:ph type="dt" sz="quarter" idx="1"/>
          </p:nvPr>
        </p:nvSpPr>
        <p:spPr bwMode="auto">
          <a:xfrm>
            <a:off x="3897513" y="0"/>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4" rIns="93168" bIns="46584" numCol="1" anchor="t" anchorCtr="0" compatLnSpc="1">
            <a:prstTxWarp prst="textNoShape">
              <a:avLst/>
            </a:prstTxWarp>
          </a:bodyPr>
          <a:lstStyle>
            <a:lvl1pPr algn="r">
              <a:defRPr sz="1200">
                <a:solidFill>
                  <a:schemeClr val="tx1"/>
                </a:solidFill>
                <a:latin typeface="Gill Sans" charset="0"/>
                <a:ea typeface="ヒラギノ角ゴ Pro W3" charset="-128"/>
                <a:cs typeface="+mn-cs"/>
                <a:sym typeface="Gill Sans" charset="0"/>
              </a:defRPr>
            </a:lvl1pPr>
          </a:lstStyle>
          <a:p>
            <a:pPr>
              <a:defRPr/>
            </a:pPr>
            <a:endParaRPr lang="en-US" dirty="0"/>
          </a:p>
        </p:txBody>
      </p:sp>
      <p:sp>
        <p:nvSpPr>
          <p:cNvPr id="70660" name="Rectangle 4"/>
          <p:cNvSpPr>
            <a:spLocks noGrp="1" noChangeArrowheads="1"/>
          </p:cNvSpPr>
          <p:nvPr>
            <p:ph type="ftr" sz="quarter" idx="2"/>
          </p:nvPr>
        </p:nvSpPr>
        <p:spPr bwMode="auto">
          <a:xfrm>
            <a:off x="1" y="8829675"/>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4" rIns="93168" bIns="46584" numCol="1" anchor="b" anchorCtr="0" compatLnSpc="1">
            <a:prstTxWarp prst="textNoShape">
              <a:avLst/>
            </a:prstTxWarp>
          </a:bodyPr>
          <a:lstStyle>
            <a:lvl1pPr algn="l">
              <a:defRPr sz="1200">
                <a:solidFill>
                  <a:schemeClr val="tx1"/>
                </a:solidFill>
                <a:latin typeface="Gill Sans" charset="0"/>
                <a:ea typeface="ヒラギノ角ゴ Pro W3" charset="-128"/>
                <a:cs typeface="+mn-cs"/>
                <a:sym typeface="Gill Sans" charset="0"/>
              </a:defRPr>
            </a:lvl1pPr>
          </a:lstStyle>
          <a:p>
            <a:pPr>
              <a:defRPr/>
            </a:pPr>
            <a:endParaRPr lang="en-US" dirty="0"/>
          </a:p>
        </p:txBody>
      </p:sp>
      <p:sp>
        <p:nvSpPr>
          <p:cNvPr id="70661" name="Rectangle 5"/>
          <p:cNvSpPr>
            <a:spLocks noGrp="1" noChangeArrowheads="1"/>
          </p:cNvSpPr>
          <p:nvPr>
            <p:ph type="sldNum" sz="quarter" idx="3"/>
          </p:nvPr>
        </p:nvSpPr>
        <p:spPr bwMode="auto">
          <a:xfrm>
            <a:off x="3897513" y="8829675"/>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4" rIns="93168" bIns="46584" numCol="1" anchor="b" anchorCtr="0" compatLnSpc="1">
            <a:prstTxWarp prst="textNoShape">
              <a:avLst/>
            </a:prstTxWarp>
          </a:bodyPr>
          <a:lstStyle>
            <a:lvl1pPr algn="r">
              <a:defRPr sz="1200">
                <a:solidFill>
                  <a:schemeClr val="tx1"/>
                </a:solidFill>
                <a:latin typeface="Gill Sans" charset="0"/>
                <a:ea typeface="ヒラギノ角ゴ Pro W3" charset="-128"/>
                <a:cs typeface="+mn-cs"/>
                <a:sym typeface="Gill Sans" charset="0"/>
              </a:defRPr>
            </a:lvl1pPr>
          </a:lstStyle>
          <a:p>
            <a:pPr>
              <a:defRPr/>
            </a:pPr>
            <a:fld id="{BC158BE5-A459-426E-B253-F7A0970BEC3D}" type="slidenum">
              <a:rPr lang="en-US"/>
              <a:pPr>
                <a:defRPr/>
              </a:pPr>
              <a:t>‹#›</a:t>
            </a:fld>
            <a:endParaRPr lang="en-US" dirty="0"/>
          </a:p>
        </p:txBody>
      </p:sp>
    </p:spTree>
    <p:extLst>
      <p:ext uri="{BB962C8B-B14F-4D97-AF65-F5344CB8AC3E}">
        <p14:creationId xmlns:p14="http://schemas.microsoft.com/office/powerpoint/2010/main" val="1483585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p:cNvSpPr>
          <p:nvPr>
            <p:ph type="hdr" sz="quarter"/>
          </p:nvPr>
        </p:nvSpPr>
        <p:spPr bwMode="auto">
          <a:xfrm>
            <a:off x="1" y="0"/>
            <a:ext cx="2982742" cy="465138"/>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4" rIns="93168" bIns="46584" numCol="1" anchor="t" anchorCtr="0" compatLnSpc="1">
            <a:prstTxWarp prst="textNoShape">
              <a:avLst/>
            </a:prstTxWarp>
          </a:bodyPr>
          <a:lstStyle>
            <a:lvl1pPr algn="l">
              <a:defRPr sz="1200">
                <a:latin typeface="Gill Sans" charset="0"/>
                <a:ea typeface="ヒラギノ角ゴ Pro W3" charset="-128"/>
                <a:cs typeface="+mn-cs"/>
                <a:sym typeface="Gill Sans" charset="0"/>
              </a:defRPr>
            </a:lvl1pPr>
          </a:lstStyle>
          <a:p>
            <a:pPr>
              <a:defRPr/>
            </a:pPr>
            <a:endParaRPr lang="en-US" dirty="0"/>
          </a:p>
        </p:txBody>
      </p:sp>
      <p:sp>
        <p:nvSpPr>
          <p:cNvPr id="30723" name="Rectangle 3"/>
          <p:cNvSpPr>
            <a:spLocks noGrp="1"/>
          </p:cNvSpPr>
          <p:nvPr>
            <p:ph type="dt" idx="1"/>
          </p:nvPr>
        </p:nvSpPr>
        <p:spPr bwMode="auto">
          <a:xfrm>
            <a:off x="3899071" y="0"/>
            <a:ext cx="2982742" cy="465138"/>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4" rIns="93168" bIns="46584" numCol="1" anchor="t" anchorCtr="0" compatLnSpc="1">
            <a:prstTxWarp prst="textNoShape">
              <a:avLst/>
            </a:prstTxWarp>
          </a:bodyPr>
          <a:lstStyle>
            <a:lvl1pPr algn="r">
              <a:defRPr sz="1200">
                <a:latin typeface="Gill Sans" charset="0"/>
                <a:ea typeface="ヒラギノ角ゴ Pro W3" charset="-128"/>
                <a:cs typeface="+mn-cs"/>
                <a:sym typeface="Gill Sans"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p:cNvSpPr>
          <p:nvPr>
            <p:ph type="body" sz="quarter" idx="3"/>
          </p:nvPr>
        </p:nvSpPr>
        <p:spPr bwMode="auto">
          <a:xfrm>
            <a:off x="917887" y="4416427"/>
            <a:ext cx="5046040" cy="4183063"/>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4" rIns="93168" bIns="4658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p:cNvSpPr>
          <p:nvPr>
            <p:ph type="ftr" sz="quarter" idx="4"/>
          </p:nvPr>
        </p:nvSpPr>
        <p:spPr bwMode="auto">
          <a:xfrm>
            <a:off x="1" y="8831265"/>
            <a:ext cx="2982742" cy="465137"/>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4" rIns="93168" bIns="46584" numCol="1" anchor="b" anchorCtr="0" compatLnSpc="1">
            <a:prstTxWarp prst="textNoShape">
              <a:avLst/>
            </a:prstTxWarp>
          </a:bodyPr>
          <a:lstStyle>
            <a:lvl1pPr algn="l">
              <a:defRPr sz="1200">
                <a:latin typeface="Gill Sans" charset="0"/>
                <a:ea typeface="ヒラギノ角ゴ Pro W3" charset="-128"/>
                <a:cs typeface="+mn-cs"/>
                <a:sym typeface="Gill Sans" charset="0"/>
              </a:defRPr>
            </a:lvl1pPr>
          </a:lstStyle>
          <a:p>
            <a:pPr>
              <a:defRPr/>
            </a:pPr>
            <a:endParaRPr lang="en-US" dirty="0"/>
          </a:p>
        </p:txBody>
      </p:sp>
      <p:sp>
        <p:nvSpPr>
          <p:cNvPr id="30727" name="Rectangle 7"/>
          <p:cNvSpPr>
            <a:spLocks noGrp="1"/>
          </p:cNvSpPr>
          <p:nvPr>
            <p:ph type="sldNum" sz="quarter" idx="5"/>
          </p:nvPr>
        </p:nvSpPr>
        <p:spPr bwMode="auto">
          <a:xfrm>
            <a:off x="3899071" y="8831265"/>
            <a:ext cx="2982742" cy="465137"/>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4" rIns="93168" bIns="46584" numCol="1" anchor="b" anchorCtr="0" compatLnSpc="1">
            <a:prstTxWarp prst="textNoShape">
              <a:avLst/>
            </a:prstTxWarp>
          </a:bodyPr>
          <a:lstStyle>
            <a:lvl1pPr algn="r">
              <a:defRPr sz="1200">
                <a:latin typeface="Gill Sans" charset="0"/>
                <a:ea typeface="ヒラギノ角ゴ Pro W3" charset="-128"/>
                <a:cs typeface="+mn-cs"/>
                <a:sym typeface="Gill Sans" charset="0"/>
              </a:defRPr>
            </a:lvl1pPr>
          </a:lstStyle>
          <a:p>
            <a:pPr>
              <a:defRPr/>
            </a:pPr>
            <a:fld id="{C81A654F-E0F0-4A89-ADBE-62A6F5711295}" type="slidenum">
              <a:rPr lang="en-US"/>
              <a:pPr>
                <a:defRPr/>
              </a:pPr>
              <a:t>‹#›</a:t>
            </a:fld>
            <a:endParaRPr lang="en-US" dirty="0"/>
          </a:p>
        </p:txBody>
      </p:sp>
    </p:spTree>
    <p:extLst>
      <p:ext uri="{BB962C8B-B14F-4D97-AF65-F5344CB8AC3E}">
        <p14:creationId xmlns:p14="http://schemas.microsoft.com/office/powerpoint/2010/main" val="1469117775"/>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p:cNvSpPr>
          <p:nvPr>
            <p:ph type="sldNum" sz="quarter" idx="5"/>
          </p:nvPr>
        </p:nvSpPr>
        <p:spPr>
          <a:noFill/>
        </p:spPr>
        <p:txBody>
          <a:bodyPr/>
          <a:lstStyle>
            <a:lvl1pPr eaLnBrk="0" hangingPunct="0">
              <a:defRPr sz="3200">
                <a:solidFill>
                  <a:srgbClr val="000000"/>
                </a:solidFill>
                <a:latin typeface="Gill Sans"/>
                <a:ea typeface="ヒラギノ角ゴ Pro W3"/>
                <a:cs typeface="ヒラギノ角ゴ Pro W3"/>
                <a:sym typeface="Gill Sans"/>
              </a:defRPr>
            </a:lvl1pPr>
            <a:lvl2pPr marL="742882" indent="-285723" eaLnBrk="0" hangingPunct="0">
              <a:defRPr sz="3200">
                <a:solidFill>
                  <a:srgbClr val="000000"/>
                </a:solidFill>
                <a:latin typeface="Gill Sans"/>
                <a:ea typeface="ヒラギノ角ゴ Pro W3"/>
                <a:cs typeface="ヒラギノ角ゴ Pro W3"/>
                <a:sym typeface="Gill Sans"/>
              </a:defRPr>
            </a:lvl2pPr>
            <a:lvl3pPr marL="1142894" indent="-228579" eaLnBrk="0" hangingPunct="0">
              <a:defRPr sz="3200">
                <a:solidFill>
                  <a:srgbClr val="000000"/>
                </a:solidFill>
                <a:latin typeface="Gill Sans"/>
                <a:ea typeface="ヒラギノ角ゴ Pro W3"/>
                <a:cs typeface="ヒラギノ角ゴ Pro W3"/>
                <a:sym typeface="Gill Sans"/>
              </a:defRPr>
            </a:lvl3pPr>
            <a:lvl4pPr marL="1600052" indent="-228579" eaLnBrk="0" hangingPunct="0">
              <a:defRPr sz="3200">
                <a:solidFill>
                  <a:srgbClr val="000000"/>
                </a:solidFill>
                <a:latin typeface="Gill Sans"/>
                <a:ea typeface="ヒラギノ角ゴ Pro W3"/>
                <a:cs typeface="ヒラギノ角ゴ Pro W3"/>
                <a:sym typeface="Gill Sans"/>
              </a:defRPr>
            </a:lvl4pPr>
            <a:lvl5pPr marL="2057209" indent="-228579" eaLnBrk="0" hangingPunct="0">
              <a:defRPr sz="3200">
                <a:solidFill>
                  <a:srgbClr val="000000"/>
                </a:solidFill>
                <a:latin typeface="Gill Sans"/>
                <a:ea typeface="ヒラギノ角ゴ Pro W3"/>
                <a:cs typeface="ヒラギノ角ゴ Pro W3"/>
                <a:sym typeface="Gill Sans"/>
              </a:defRPr>
            </a:lvl5pPr>
            <a:lvl6pPr marL="2514367"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6pPr>
            <a:lvl7pPr marL="2971524"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7pPr>
            <a:lvl8pPr marL="3428682"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8pPr>
            <a:lvl9pPr marL="3885840"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9pPr>
          </a:lstStyle>
          <a:p>
            <a:pPr eaLnBrk="1" hangingPunct="1"/>
            <a:fld id="{58D2CC87-E724-4923-9D31-5EE61740295D}" type="slidenum">
              <a:rPr lang="en-US" sz="1200"/>
              <a:pPr eaLnBrk="1" hangingPunct="1"/>
              <a:t>1</a:t>
            </a:fld>
            <a:endParaRPr lang="en-US" sz="1200" dirty="0"/>
          </a:p>
        </p:txBody>
      </p:sp>
      <p:sp>
        <p:nvSpPr>
          <p:cNvPr id="35843" name="Rectangle 2"/>
          <p:cNvSpPr>
            <a:spLocks noGrp="1" noRot="1" noChangeAspect="1" noChangeArrowheads="1" noTextEdit="1"/>
          </p:cNvSpPr>
          <p:nvPr>
            <p:ph type="sldImg"/>
          </p:nvPr>
        </p:nvSpPr>
        <p:spPr>
          <a:ln/>
        </p:spPr>
      </p:sp>
      <p:sp>
        <p:nvSpPr>
          <p:cNvPr id="35844" name="Rectangle 3"/>
          <p:cNvSpPr>
            <a:spLocks noGrp="1"/>
          </p:cNvSpPr>
          <p:nvPr>
            <p:ph type="body" idx="1"/>
          </p:nvPr>
        </p:nvSpPr>
        <p:spPr>
          <a:noFill/>
        </p:spPr>
        <p:txBody>
          <a:bodyPr/>
          <a:lstStyle/>
          <a:p>
            <a:pPr eaLnBrk="1" hangingPunct="1"/>
            <a:r>
              <a:rPr lang="en-US" dirty="0" smtClean="0">
                <a:latin typeface="Gill Sans"/>
              </a:rPr>
              <a:t>Introduction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p:cNvSpPr>
          <p:nvPr>
            <p:ph type="sldNum" sz="quarter" idx="5"/>
          </p:nvPr>
        </p:nvSpPr>
        <p:spPr>
          <a:noFill/>
        </p:spPr>
        <p:txBody>
          <a:bodyPr/>
          <a:lstStyle>
            <a:lvl1pPr eaLnBrk="0" hangingPunct="0">
              <a:defRPr sz="3200">
                <a:solidFill>
                  <a:srgbClr val="000000"/>
                </a:solidFill>
                <a:latin typeface="Gill Sans"/>
                <a:ea typeface="ヒラギノ角ゴ Pro W3"/>
                <a:cs typeface="ヒラギノ角ゴ Pro W3"/>
                <a:sym typeface="Gill Sans"/>
              </a:defRPr>
            </a:lvl1pPr>
            <a:lvl2pPr marL="742882" indent="-285723" eaLnBrk="0" hangingPunct="0">
              <a:defRPr sz="3200">
                <a:solidFill>
                  <a:srgbClr val="000000"/>
                </a:solidFill>
                <a:latin typeface="Gill Sans"/>
                <a:ea typeface="ヒラギノ角ゴ Pro W3"/>
                <a:cs typeface="ヒラギノ角ゴ Pro W3"/>
                <a:sym typeface="Gill Sans"/>
              </a:defRPr>
            </a:lvl2pPr>
            <a:lvl3pPr marL="1142894" indent="-228579" eaLnBrk="0" hangingPunct="0">
              <a:defRPr sz="3200">
                <a:solidFill>
                  <a:srgbClr val="000000"/>
                </a:solidFill>
                <a:latin typeface="Gill Sans"/>
                <a:ea typeface="ヒラギノ角ゴ Pro W3"/>
                <a:cs typeface="ヒラギノ角ゴ Pro W3"/>
                <a:sym typeface="Gill Sans"/>
              </a:defRPr>
            </a:lvl3pPr>
            <a:lvl4pPr marL="1600052" indent="-228579" eaLnBrk="0" hangingPunct="0">
              <a:defRPr sz="3200">
                <a:solidFill>
                  <a:srgbClr val="000000"/>
                </a:solidFill>
                <a:latin typeface="Gill Sans"/>
                <a:ea typeface="ヒラギノ角ゴ Pro W3"/>
                <a:cs typeface="ヒラギノ角ゴ Pro W3"/>
                <a:sym typeface="Gill Sans"/>
              </a:defRPr>
            </a:lvl4pPr>
            <a:lvl5pPr marL="2057209" indent="-228579" eaLnBrk="0" hangingPunct="0">
              <a:defRPr sz="3200">
                <a:solidFill>
                  <a:srgbClr val="000000"/>
                </a:solidFill>
                <a:latin typeface="Gill Sans"/>
                <a:ea typeface="ヒラギノ角ゴ Pro W3"/>
                <a:cs typeface="ヒラギノ角ゴ Pro W3"/>
                <a:sym typeface="Gill Sans"/>
              </a:defRPr>
            </a:lvl5pPr>
            <a:lvl6pPr marL="2514367"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6pPr>
            <a:lvl7pPr marL="2971524"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7pPr>
            <a:lvl8pPr marL="3428682"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8pPr>
            <a:lvl9pPr marL="3885840"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9pPr>
          </a:lstStyle>
          <a:p>
            <a:pPr eaLnBrk="1" hangingPunct="1"/>
            <a:fld id="{1E3772B9-636D-4F93-BB64-F9104655B5DF}" type="slidenum">
              <a:rPr lang="en-US" sz="1200"/>
              <a:pPr eaLnBrk="1" hangingPunct="1"/>
              <a:t>2</a:t>
            </a:fld>
            <a:endParaRPr lang="en-US" sz="12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p:cNvSpPr>
          <p:nvPr>
            <p:ph type="body" idx="1"/>
          </p:nvPr>
        </p:nvSpPr>
        <p:spPr>
          <a:noFill/>
        </p:spPr>
        <p:txBody>
          <a:bodyPr/>
          <a:lstStyle/>
          <a:p>
            <a:pPr marL="174609" indent="-174609" eaLnBrk="1" hangingPunct="1">
              <a:buFontTx/>
              <a:buChar char="•"/>
            </a:pPr>
            <a:r>
              <a:rPr lang="en-US" sz="800" dirty="0">
                <a:latin typeface="Gill Sans"/>
              </a:rPr>
              <a:t>This is my best attempt at an “info-graphic” of which summarizes the adjudication process.  As indicated by the color coding, it can be separated into 3 phases, so to speak.  The initial phase involves petitioning the State Engineer and providing notice to claimants of a pending adjudication. </a:t>
            </a:r>
            <a:r>
              <a:rPr lang="en-US" sz="800" dirty="0" smtClean="0">
                <a:latin typeface="Gill Sans"/>
              </a:rPr>
              <a:t>The </a:t>
            </a:r>
            <a:r>
              <a:rPr lang="en-US" sz="800" dirty="0">
                <a:latin typeface="Gill Sans"/>
              </a:rPr>
              <a:t>second phase includes the bulk of the work, wherein the Adjudication Program conducts the hydrographic survey and works with water users to compile a proposed determination.  The last phase begins following the publication of the proposed determination and includes final summons and objection resolution—hopefully culminating in a final or interlocutory decree.</a:t>
            </a:r>
          </a:p>
          <a:p>
            <a:pPr marL="174609" indent="-174609" eaLnBrk="1" hangingPunct="1">
              <a:buFontTx/>
              <a:buChar char="•"/>
            </a:pPr>
            <a:endParaRPr lang="en-US" dirty="0" smtClean="0">
              <a:latin typeface="Gill San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p:cNvSpPr>
          <p:nvPr>
            <p:ph type="sldNum" sz="quarter" idx="5"/>
          </p:nvPr>
        </p:nvSpPr>
        <p:spPr>
          <a:noFill/>
        </p:spPr>
        <p:txBody>
          <a:bodyPr/>
          <a:lstStyle>
            <a:lvl1pPr eaLnBrk="0" hangingPunct="0">
              <a:defRPr sz="3200">
                <a:solidFill>
                  <a:srgbClr val="000000"/>
                </a:solidFill>
                <a:latin typeface="Gill Sans"/>
                <a:ea typeface="ヒラギノ角ゴ Pro W3"/>
                <a:cs typeface="ヒラギノ角ゴ Pro W3"/>
                <a:sym typeface="Gill Sans"/>
              </a:defRPr>
            </a:lvl1pPr>
            <a:lvl2pPr marL="742882" indent="-285723" eaLnBrk="0" hangingPunct="0">
              <a:defRPr sz="3200">
                <a:solidFill>
                  <a:srgbClr val="000000"/>
                </a:solidFill>
                <a:latin typeface="Gill Sans"/>
                <a:ea typeface="ヒラギノ角ゴ Pro W3"/>
                <a:cs typeface="ヒラギノ角ゴ Pro W3"/>
                <a:sym typeface="Gill Sans"/>
              </a:defRPr>
            </a:lvl2pPr>
            <a:lvl3pPr marL="1142894" indent="-228579" eaLnBrk="0" hangingPunct="0">
              <a:defRPr sz="3200">
                <a:solidFill>
                  <a:srgbClr val="000000"/>
                </a:solidFill>
                <a:latin typeface="Gill Sans"/>
                <a:ea typeface="ヒラギノ角ゴ Pro W3"/>
                <a:cs typeface="ヒラギノ角ゴ Pro W3"/>
                <a:sym typeface="Gill Sans"/>
              </a:defRPr>
            </a:lvl3pPr>
            <a:lvl4pPr marL="1600052" indent="-228579" eaLnBrk="0" hangingPunct="0">
              <a:defRPr sz="3200">
                <a:solidFill>
                  <a:srgbClr val="000000"/>
                </a:solidFill>
                <a:latin typeface="Gill Sans"/>
                <a:ea typeface="ヒラギノ角ゴ Pro W3"/>
                <a:cs typeface="ヒラギノ角ゴ Pro W3"/>
                <a:sym typeface="Gill Sans"/>
              </a:defRPr>
            </a:lvl4pPr>
            <a:lvl5pPr marL="2057209" indent="-228579" eaLnBrk="0" hangingPunct="0">
              <a:defRPr sz="3200">
                <a:solidFill>
                  <a:srgbClr val="000000"/>
                </a:solidFill>
                <a:latin typeface="Gill Sans"/>
                <a:ea typeface="ヒラギノ角ゴ Pro W3"/>
                <a:cs typeface="ヒラギノ角ゴ Pro W3"/>
                <a:sym typeface="Gill Sans"/>
              </a:defRPr>
            </a:lvl5pPr>
            <a:lvl6pPr marL="2514367"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6pPr>
            <a:lvl7pPr marL="2971524"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7pPr>
            <a:lvl8pPr marL="3428682"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8pPr>
            <a:lvl9pPr marL="3885840"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9pPr>
          </a:lstStyle>
          <a:p>
            <a:pPr eaLnBrk="1" hangingPunct="1"/>
            <a:fld id="{432DA2CE-D7A8-439C-9164-0D74F65EF493}" type="slidenum">
              <a:rPr lang="en-US" sz="1200"/>
              <a:pPr eaLnBrk="1" hangingPunct="1"/>
              <a:t>3</a:t>
            </a:fld>
            <a:endParaRPr 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p:cNvSpPr>
          <p:nvPr>
            <p:ph type="body" idx="1"/>
          </p:nvPr>
        </p:nvSpPr>
        <p:spPr>
          <a:noFill/>
        </p:spPr>
        <p:txBody>
          <a:bodyPr/>
          <a:lstStyle/>
          <a:p>
            <a:pPr marL="231754" indent="-231754" eaLnBrk="1" hangingPunct="1">
              <a:buFontTx/>
              <a:buChar char="•"/>
            </a:pPr>
            <a:r>
              <a:rPr lang="en-US" sz="800" dirty="0">
                <a:latin typeface="Gill Sans"/>
              </a:rPr>
              <a:t>So, where are we today?  The Adjudication Program of the Utah Division of Water Rights is a State-wide program which focusses solely on adjudication efforts.  The program consists the Program Manager, an Adjudication Engineer and three Adjudication Technicians.  However, we also rely on the regional offices to support the effort as their resources permit.</a:t>
            </a:r>
          </a:p>
          <a:p>
            <a:pPr marL="231754" indent="-231754" eaLnBrk="1" hangingPunct="1">
              <a:buFontTx/>
              <a:buChar char="•"/>
            </a:pPr>
            <a:endParaRPr lang="en-US" sz="800" dirty="0">
              <a:latin typeface="Gill Sans"/>
            </a:endParaRPr>
          </a:p>
          <a:p>
            <a:pPr marL="231754" indent="-231754" eaLnBrk="1" hangingPunct="1">
              <a:buFontTx/>
              <a:buChar char="•"/>
            </a:pPr>
            <a:r>
              <a:rPr lang="en-US" sz="800" dirty="0">
                <a:latin typeface="Gill Sans"/>
              </a:rPr>
              <a:t>We work closely with the Attorney General’s office for obvious reasons throughout the Proposed Determination process, but we also continue to work closely with them to resolve objections to the various Proposed Determinations which have already been published.  The back-log of un-resolved objections is fairly large—upwards of </a:t>
            </a:r>
            <a:r>
              <a:rPr lang="en-US" sz="800" dirty="0" smtClean="0">
                <a:latin typeface="Gill Sans"/>
              </a:rPr>
              <a:t>400—however</a:t>
            </a:r>
            <a:r>
              <a:rPr lang="en-US" sz="800" dirty="0">
                <a:latin typeface="Gill Sans"/>
              </a:rPr>
              <a:t>, we try to resolve them as quickly as possible and have been able to make forward progress in the past few years.</a:t>
            </a:r>
          </a:p>
          <a:p>
            <a:pPr marL="231754" indent="-231754" eaLnBrk="1" hangingPunct="1">
              <a:buFontTx/>
              <a:buChar char="•"/>
            </a:pPr>
            <a:endParaRPr lang="en-US" sz="800" dirty="0">
              <a:latin typeface="Gill Sans"/>
            </a:endParaRPr>
          </a:p>
          <a:p>
            <a:pPr marL="231754" indent="-231754" eaLnBrk="1" hangingPunct="1">
              <a:buFontTx/>
              <a:buChar char="•"/>
            </a:pPr>
            <a:r>
              <a:rPr lang="en-US" sz="800" dirty="0">
                <a:latin typeface="Gill Sans"/>
              </a:rPr>
              <a:t>As you can see by the map, we’re actively engaged in five different adjudications throughout the state.  Each adjudication is at a different stage.  </a:t>
            </a:r>
          </a:p>
          <a:p>
            <a:pPr marL="231754" indent="-231754" eaLnBrk="1" hangingPunct="1">
              <a:buFontTx/>
              <a:buChar char="•"/>
            </a:pPr>
            <a:endParaRPr lang="en-US" sz="800" dirty="0">
              <a:latin typeface="Gill San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p:cNvSpPr>
          <p:nvPr>
            <p:ph type="sldNum" sz="quarter" idx="5"/>
          </p:nvPr>
        </p:nvSpPr>
        <p:spPr>
          <a:noFill/>
        </p:spPr>
        <p:txBody>
          <a:bodyPr/>
          <a:lstStyle>
            <a:lvl1pPr eaLnBrk="0" hangingPunct="0">
              <a:defRPr sz="3200">
                <a:solidFill>
                  <a:srgbClr val="000000"/>
                </a:solidFill>
                <a:latin typeface="Gill Sans"/>
                <a:ea typeface="ヒラギノ角ゴ Pro W3"/>
                <a:cs typeface="ヒラギノ角ゴ Pro W3"/>
                <a:sym typeface="Gill Sans"/>
              </a:defRPr>
            </a:lvl1pPr>
            <a:lvl2pPr marL="742882" indent="-285723" eaLnBrk="0" hangingPunct="0">
              <a:defRPr sz="3200">
                <a:solidFill>
                  <a:srgbClr val="000000"/>
                </a:solidFill>
                <a:latin typeface="Gill Sans"/>
                <a:ea typeface="ヒラギノ角ゴ Pro W3"/>
                <a:cs typeface="ヒラギノ角ゴ Pro W3"/>
                <a:sym typeface="Gill Sans"/>
              </a:defRPr>
            </a:lvl2pPr>
            <a:lvl3pPr marL="1142894" indent="-228579" eaLnBrk="0" hangingPunct="0">
              <a:defRPr sz="3200">
                <a:solidFill>
                  <a:srgbClr val="000000"/>
                </a:solidFill>
                <a:latin typeface="Gill Sans"/>
                <a:ea typeface="ヒラギノ角ゴ Pro W3"/>
                <a:cs typeface="ヒラギノ角ゴ Pro W3"/>
                <a:sym typeface="Gill Sans"/>
              </a:defRPr>
            </a:lvl3pPr>
            <a:lvl4pPr marL="1600052" indent="-228579" eaLnBrk="0" hangingPunct="0">
              <a:defRPr sz="3200">
                <a:solidFill>
                  <a:srgbClr val="000000"/>
                </a:solidFill>
                <a:latin typeface="Gill Sans"/>
                <a:ea typeface="ヒラギノ角ゴ Pro W3"/>
                <a:cs typeface="ヒラギノ角ゴ Pro W3"/>
                <a:sym typeface="Gill Sans"/>
              </a:defRPr>
            </a:lvl4pPr>
            <a:lvl5pPr marL="2057209" indent="-228579" eaLnBrk="0" hangingPunct="0">
              <a:defRPr sz="3200">
                <a:solidFill>
                  <a:srgbClr val="000000"/>
                </a:solidFill>
                <a:latin typeface="Gill Sans"/>
                <a:ea typeface="ヒラギノ角ゴ Pro W3"/>
                <a:cs typeface="ヒラギノ角ゴ Pro W3"/>
                <a:sym typeface="Gill Sans"/>
              </a:defRPr>
            </a:lvl5pPr>
            <a:lvl6pPr marL="2514367"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6pPr>
            <a:lvl7pPr marL="2971524"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7pPr>
            <a:lvl8pPr marL="3428682"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8pPr>
            <a:lvl9pPr marL="3885840"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9pPr>
          </a:lstStyle>
          <a:p>
            <a:pPr eaLnBrk="1" hangingPunct="1"/>
            <a:fld id="{432DA2CE-D7A8-439C-9164-0D74F65EF493}" type="slidenum">
              <a:rPr lang="en-US" sz="1200"/>
              <a:pPr eaLnBrk="1" hangingPunct="1"/>
              <a:t>4</a:t>
            </a:fld>
            <a:endParaRPr 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p:cNvSpPr>
          <p:nvPr>
            <p:ph type="body" idx="1"/>
          </p:nvPr>
        </p:nvSpPr>
        <p:spPr>
          <a:noFill/>
        </p:spPr>
        <p:txBody>
          <a:bodyPr/>
          <a:lstStyle/>
          <a:p>
            <a:pPr marL="231754" indent="-231754" eaLnBrk="1" hangingPunct="1">
              <a:buFontTx/>
              <a:buChar char="•"/>
            </a:pPr>
            <a:endParaRPr lang="en-US" sz="800" dirty="0">
              <a:latin typeface="Gill San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p:cNvSpPr>
          <p:nvPr>
            <p:ph type="sldNum" sz="quarter" idx="5"/>
          </p:nvPr>
        </p:nvSpPr>
        <p:spPr>
          <a:noFill/>
        </p:spPr>
        <p:txBody>
          <a:bodyPr/>
          <a:lstStyle>
            <a:lvl1pPr eaLnBrk="0" hangingPunct="0">
              <a:defRPr sz="3200">
                <a:solidFill>
                  <a:srgbClr val="000000"/>
                </a:solidFill>
                <a:latin typeface="Gill Sans"/>
                <a:ea typeface="ヒラギノ角ゴ Pro W3"/>
                <a:cs typeface="ヒラギノ角ゴ Pro W3"/>
                <a:sym typeface="Gill Sans"/>
              </a:defRPr>
            </a:lvl1pPr>
            <a:lvl2pPr marL="742882" indent="-285723" eaLnBrk="0" hangingPunct="0">
              <a:defRPr sz="3200">
                <a:solidFill>
                  <a:srgbClr val="000000"/>
                </a:solidFill>
                <a:latin typeface="Gill Sans"/>
                <a:ea typeface="ヒラギノ角ゴ Pro W3"/>
                <a:cs typeface="ヒラギノ角ゴ Pro W3"/>
                <a:sym typeface="Gill Sans"/>
              </a:defRPr>
            </a:lvl2pPr>
            <a:lvl3pPr marL="1142894" indent="-228579" eaLnBrk="0" hangingPunct="0">
              <a:defRPr sz="3200">
                <a:solidFill>
                  <a:srgbClr val="000000"/>
                </a:solidFill>
                <a:latin typeface="Gill Sans"/>
                <a:ea typeface="ヒラギノ角ゴ Pro W3"/>
                <a:cs typeface="ヒラギノ角ゴ Pro W3"/>
                <a:sym typeface="Gill Sans"/>
              </a:defRPr>
            </a:lvl3pPr>
            <a:lvl4pPr marL="1600052" indent="-228579" eaLnBrk="0" hangingPunct="0">
              <a:defRPr sz="3200">
                <a:solidFill>
                  <a:srgbClr val="000000"/>
                </a:solidFill>
                <a:latin typeface="Gill Sans"/>
                <a:ea typeface="ヒラギノ角ゴ Pro W3"/>
                <a:cs typeface="ヒラギノ角ゴ Pro W3"/>
                <a:sym typeface="Gill Sans"/>
              </a:defRPr>
            </a:lvl4pPr>
            <a:lvl5pPr marL="2057209" indent="-228579" eaLnBrk="0" hangingPunct="0">
              <a:defRPr sz="3200">
                <a:solidFill>
                  <a:srgbClr val="000000"/>
                </a:solidFill>
                <a:latin typeface="Gill Sans"/>
                <a:ea typeface="ヒラギノ角ゴ Pro W3"/>
                <a:cs typeface="ヒラギノ角ゴ Pro W3"/>
                <a:sym typeface="Gill Sans"/>
              </a:defRPr>
            </a:lvl5pPr>
            <a:lvl6pPr marL="2514367"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6pPr>
            <a:lvl7pPr marL="2971524"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7pPr>
            <a:lvl8pPr marL="3428682"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8pPr>
            <a:lvl9pPr marL="3885840"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9pPr>
          </a:lstStyle>
          <a:p>
            <a:pPr eaLnBrk="1" hangingPunct="1"/>
            <a:fld id="{432DA2CE-D7A8-439C-9164-0D74F65EF493}" type="slidenum">
              <a:rPr lang="en-US" sz="1200"/>
              <a:pPr eaLnBrk="1" hangingPunct="1"/>
              <a:t>5</a:t>
            </a:fld>
            <a:endParaRPr 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p:cNvSpPr>
          <p:nvPr>
            <p:ph type="body" idx="1"/>
          </p:nvPr>
        </p:nvSpPr>
        <p:spPr>
          <a:noFill/>
        </p:spPr>
        <p:txBody>
          <a:bodyPr/>
          <a:lstStyle/>
          <a:p>
            <a:pPr marL="231754" indent="-231754" eaLnBrk="1" hangingPunct="1">
              <a:buFontTx/>
              <a:buChar char="•"/>
            </a:pPr>
            <a:endParaRPr lang="en-US" sz="800" dirty="0">
              <a:latin typeface="Gill San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p:cNvSpPr>
          <p:nvPr>
            <p:ph type="sldNum" sz="quarter" idx="5"/>
          </p:nvPr>
        </p:nvSpPr>
        <p:spPr>
          <a:noFill/>
        </p:spPr>
        <p:txBody>
          <a:bodyPr/>
          <a:lstStyle>
            <a:lvl1pPr eaLnBrk="0" hangingPunct="0">
              <a:defRPr sz="3200">
                <a:solidFill>
                  <a:srgbClr val="000000"/>
                </a:solidFill>
                <a:latin typeface="Gill Sans"/>
                <a:ea typeface="ヒラギノ角ゴ Pro W3"/>
                <a:cs typeface="ヒラギノ角ゴ Pro W3"/>
                <a:sym typeface="Gill Sans"/>
              </a:defRPr>
            </a:lvl1pPr>
            <a:lvl2pPr marL="742882" indent="-285723" eaLnBrk="0" hangingPunct="0">
              <a:defRPr sz="3200">
                <a:solidFill>
                  <a:srgbClr val="000000"/>
                </a:solidFill>
                <a:latin typeface="Gill Sans"/>
                <a:ea typeface="ヒラギノ角ゴ Pro W3"/>
                <a:cs typeface="ヒラギノ角ゴ Pro W3"/>
                <a:sym typeface="Gill Sans"/>
              </a:defRPr>
            </a:lvl2pPr>
            <a:lvl3pPr marL="1142894" indent="-228579" eaLnBrk="0" hangingPunct="0">
              <a:defRPr sz="3200">
                <a:solidFill>
                  <a:srgbClr val="000000"/>
                </a:solidFill>
                <a:latin typeface="Gill Sans"/>
                <a:ea typeface="ヒラギノ角ゴ Pro W3"/>
                <a:cs typeface="ヒラギノ角ゴ Pro W3"/>
                <a:sym typeface="Gill Sans"/>
              </a:defRPr>
            </a:lvl3pPr>
            <a:lvl4pPr marL="1600052" indent="-228579" eaLnBrk="0" hangingPunct="0">
              <a:defRPr sz="3200">
                <a:solidFill>
                  <a:srgbClr val="000000"/>
                </a:solidFill>
                <a:latin typeface="Gill Sans"/>
                <a:ea typeface="ヒラギノ角ゴ Pro W3"/>
                <a:cs typeface="ヒラギノ角ゴ Pro W3"/>
                <a:sym typeface="Gill Sans"/>
              </a:defRPr>
            </a:lvl4pPr>
            <a:lvl5pPr marL="2057209" indent="-228579" eaLnBrk="0" hangingPunct="0">
              <a:defRPr sz="3200">
                <a:solidFill>
                  <a:srgbClr val="000000"/>
                </a:solidFill>
                <a:latin typeface="Gill Sans"/>
                <a:ea typeface="ヒラギノ角ゴ Pro W3"/>
                <a:cs typeface="ヒラギノ角ゴ Pro W3"/>
                <a:sym typeface="Gill Sans"/>
              </a:defRPr>
            </a:lvl5pPr>
            <a:lvl6pPr marL="2514367"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6pPr>
            <a:lvl7pPr marL="2971524"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7pPr>
            <a:lvl8pPr marL="3428682"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8pPr>
            <a:lvl9pPr marL="3885840" indent="-228579"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9pPr>
          </a:lstStyle>
          <a:p>
            <a:pPr eaLnBrk="1" hangingPunct="1"/>
            <a:fld id="{432DA2CE-D7A8-439C-9164-0D74F65EF493}" type="slidenum">
              <a:rPr lang="en-US" sz="1200"/>
              <a:pPr eaLnBrk="1" hangingPunct="1"/>
              <a:t>6</a:t>
            </a:fld>
            <a:endParaRPr 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p:cNvSpPr>
          <p:nvPr>
            <p:ph type="body" idx="1"/>
          </p:nvPr>
        </p:nvSpPr>
        <p:spPr>
          <a:noFill/>
        </p:spPr>
        <p:txBody>
          <a:bodyPr/>
          <a:lstStyle/>
          <a:p>
            <a:pPr marL="231754" indent="-231754" eaLnBrk="1" hangingPunct="1">
              <a:buFontTx/>
              <a:buChar char="•"/>
            </a:pPr>
            <a:endParaRPr lang="en-US" sz="800" dirty="0">
              <a:latin typeface="Gill San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1"/>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9525"/>
            <a:ext cx="10161588" cy="760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62000" y="2366963"/>
            <a:ext cx="8636000" cy="16335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3551997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9525"/>
            <a:ext cx="10161588" cy="760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783296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9525"/>
            <a:ext cx="10161588" cy="760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1432659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9525"/>
            <a:ext cx="10161588" cy="760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3924300"/>
            <a:ext cx="4013200" cy="88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3924300"/>
            <a:ext cx="4013200" cy="88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26319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9525"/>
            <a:ext cx="10161588" cy="760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08000" y="304800"/>
            <a:ext cx="9144000"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19337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9525"/>
            <a:ext cx="10161588" cy="760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356654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9525"/>
            <a:ext cx="10161588" cy="760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593787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9525"/>
            <a:ext cx="10161588" cy="760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08000" y="303213"/>
            <a:ext cx="3343275" cy="129063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0773374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9525"/>
            <a:ext cx="10161588" cy="760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990725" y="5334000"/>
            <a:ext cx="6096000" cy="6302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Gill Sans" charset="0"/>
            </a:endParaRPr>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311669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990600" y="3924300"/>
            <a:ext cx="8178800"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t" anchorCtr="0" compatLnSpc="1">
            <a:prstTxWarp prst="textNoShape">
              <a:avLst/>
            </a:prstTxWarp>
          </a:bodyPr>
          <a:lstStyle/>
          <a:p>
            <a:pPr lvl="0"/>
            <a:r>
              <a:rPr lang="en-US" smtClean="0">
                <a:sym typeface="Gill Sans"/>
              </a:rPr>
              <a:t>Click to edit Master text styles</a:t>
            </a:r>
          </a:p>
          <a:p>
            <a:pPr lvl="1"/>
            <a:r>
              <a:rPr lang="en-US" smtClean="0">
                <a:sym typeface="Gill Sans"/>
              </a:rPr>
              <a:t>Second level</a:t>
            </a:r>
          </a:p>
          <a:p>
            <a:pPr lvl="2"/>
            <a:r>
              <a:rPr lang="en-US" smtClean="0">
                <a:sym typeface="Gill Sans"/>
              </a:rPr>
              <a:t>Third level</a:t>
            </a:r>
          </a:p>
          <a:p>
            <a:pPr lvl="3"/>
            <a:r>
              <a:rPr lang="en-US" smtClean="0">
                <a:sym typeface="Gill Sans"/>
              </a:rPr>
              <a:t>Fourth level</a:t>
            </a:r>
          </a:p>
          <a:p>
            <a:pPr lvl="4"/>
            <a:r>
              <a:rPr lang="en-US" smtClean="0">
                <a:sym typeface="Gill Sans"/>
              </a:rPr>
              <a:t>Fifth level</a:t>
            </a:r>
          </a:p>
        </p:txBody>
      </p:sp>
      <p:sp>
        <p:nvSpPr>
          <p:cNvPr id="1027" name="Rectangle 2"/>
          <p:cNvSpPr>
            <a:spLocks noGrp="1" noChangeArrowheads="1"/>
          </p:cNvSpPr>
          <p:nvPr>
            <p:ph type="title"/>
          </p:nvPr>
        </p:nvSpPr>
        <p:spPr bwMode="auto">
          <a:xfrm>
            <a:off x="990600" y="1282700"/>
            <a:ext cx="8178800" cy="2578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b" anchorCtr="0" compatLnSpc="1">
            <a:prstTxWarp prst="textNoShape">
              <a:avLst/>
            </a:prstTxWarp>
          </a:bodyPr>
          <a:lstStyle/>
          <a:p>
            <a:pPr lvl="0"/>
            <a:r>
              <a:rPr lang="en-US" smtClean="0">
                <a:sym typeface="Gill Sans"/>
              </a:rPr>
              <a:t>Click to edit Master title style</a:t>
            </a:r>
          </a:p>
        </p:txBody>
      </p:sp>
      <p:pic>
        <p:nvPicPr>
          <p:cNvPr id="1028" name="Picture 2"/>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0" y="9525"/>
            <a:ext cx="10161588" cy="760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Lst>
  <p:transition/>
  <p:txStyles>
    <p:titleStyle>
      <a:lvl1pPr algn="ctr" rtl="0" eaLnBrk="0" fontAlgn="base" hangingPunct="0">
        <a:spcBef>
          <a:spcPct val="0"/>
        </a:spcBef>
        <a:spcAft>
          <a:spcPct val="0"/>
        </a:spcAft>
        <a:defRPr sz="6400">
          <a:solidFill>
            <a:schemeClr val="tx1"/>
          </a:solidFill>
          <a:latin typeface="+mj-lt"/>
          <a:ea typeface="+mj-ea"/>
          <a:cs typeface="ヒラギノ角ゴ Pro W3"/>
          <a:sym typeface="Gill Sans"/>
        </a:defRPr>
      </a:lvl1pPr>
      <a:lvl2pPr algn="ctr" rtl="0" eaLnBrk="0" fontAlgn="base" hangingPunct="0">
        <a:spcBef>
          <a:spcPct val="0"/>
        </a:spcBef>
        <a:spcAft>
          <a:spcPct val="0"/>
        </a:spcAft>
        <a:defRPr sz="6400">
          <a:solidFill>
            <a:schemeClr val="tx1"/>
          </a:solidFill>
          <a:latin typeface="Gill Sans" charset="0"/>
          <a:ea typeface="ヒラギノ角ゴ Pro W3" charset="-128"/>
          <a:cs typeface="ヒラギノ角ゴ Pro W3"/>
          <a:sym typeface="Gill Sans"/>
        </a:defRPr>
      </a:lvl2pPr>
      <a:lvl3pPr algn="ctr" rtl="0" eaLnBrk="0" fontAlgn="base" hangingPunct="0">
        <a:spcBef>
          <a:spcPct val="0"/>
        </a:spcBef>
        <a:spcAft>
          <a:spcPct val="0"/>
        </a:spcAft>
        <a:defRPr sz="6400">
          <a:solidFill>
            <a:schemeClr val="tx1"/>
          </a:solidFill>
          <a:latin typeface="Gill Sans" charset="0"/>
          <a:ea typeface="ヒラギノ角ゴ Pro W3" charset="-128"/>
          <a:cs typeface="ヒラギノ角ゴ Pro W3"/>
          <a:sym typeface="Gill Sans"/>
        </a:defRPr>
      </a:lvl3pPr>
      <a:lvl4pPr algn="ctr" rtl="0" eaLnBrk="0" fontAlgn="base" hangingPunct="0">
        <a:spcBef>
          <a:spcPct val="0"/>
        </a:spcBef>
        <a:spcAft>
          <a:spcPct val="0"/>
        </a:spcAft>
        <a:defRPr sz="6400">
          <a:solidFill>
            <a:schemeClr val="tx1"/>
          </a:solidFill>
          <a:latin typeface="Gill Sans" charset="0"/>
          <a:ea typeface="ヒラギノ角ゴ Pro W3" charset="-128"/>
          <a:cs typeface="ヒラギノ角ゴ Pro W3"/>
          <a:sym typeface="Gill Sans"/>
        </a:defRPr>
      </a:lvl4pPr>
      <a:lvl5pPr algn="ctr" rtl="0" eaLnBrk="0" fontAlgn="base" hangingPunct="0">
        <a:spcBef>
          <a:spcPct val="0"/>
        </a:spcBef>
        <a:spcAft>
          <a:spcPct val="0"/>
        </a:spcAft>
        <a:defRPr sz="6400">
          <a:solidFill>
            <a:schemeClr val="tx1"/>
          </a:solidFill>
          <a:latin typeface="Gill Sans" charset="0"/>
          <a:ea typeface="ヒラギノ角ゴ Pro W3" charset="-128"/>
          <a:cs typeface="ヒラギノ角ゴ Pro W3"/>
          <a:sym typeface="Gill Sans"/>
        </a:defRPr>
      </a:lvl5pPr>
      <a:lvl6pPr marL="457200" algn="ctr" rtl="0" fontAlgn="base">
        <a:spcBef>
          <a:spcPct val="0"/>
        </a:spcBef>
        <a:spcAft>
          <a:spcPct val="0"/>
        </a:spcAft>
        <a:defRPr sz="6400">
          <a:solidFill>
            <a:schemeClr val="tx1"/>
          </a:solidFill>
          <a:latin typeface="Gill Sans" charset="0"/>
          <a:ea typeface="ヒラギノ角ゴ Pro W3" charset="-128"/>
          <a:sym typeface="Gill Sans" charset="0"/>
        </a:defRPr>
      </a:lvl6pPr>
      <a:lvl7pPr marL="914400" algn="ctr" rtl="0" fontAlgn="base">
        <a:spcBef>
          <a:spcPct val="0"/>
        </a:spcBef>
        <a:spcAft>
          <a:spcPct val="0"/>
        </a:spcAft>
        <a:defRPr sz="6400">
          <a:solidFill>
            <a:schemeClr val="tx1"/>
          </a:solidFill>
          <a:latin typeface="Gill Sans" charset="0"/>
          <a:ea typeface="ヒラギノ角ゴ Pro W3" charset="-128"/>
          <a:sym typeface="Gill Sans" charset="0"/>
        </a:defRPr>
      </a:lvl7pPr>
      <a:lvl8pPr marL="1371600" algn="ctr" rtl="0" fontAlgn="base">
        <a:spcBef>
          <a:spcPct val="0"/>
        </a:spcBef>
        <a:spcAft>
          <a:spcPct val="0"/>
        </a:spcAft>
        <a:defRPr sz="6400">
          <a:solidFill>
            <a:schemeClr val="tx1"/>
          </a:solidFill>
          <a:latin typeface="Gill Sans" charset="0"/>
          <a:ea typeface="ヒラギノ角ゴ Pro W3" charset="-128"/>
          <a:sym typeface="Gill Sans" charset="0"/>
        </a:defRPr>
      </a:lvl8pPr>
      <a:lvl9pPr marL="1828800" algn="ctr" rtl="0" fontAlgn="base">
        <a:spcBef>
          <a:spcPct val="0"/>
        </a:spcBef>
        <a:spcAft>
          <a:spcPct val="0"/>
        </a:spcAft>
        <a:defRPr sz="6400">
          <a:solidFill>
            <a:schemeClr val="tx1"/>
          </a:solidFill>
          <a:latin typeface="Gill Sans" charset="0"/>
          <a:ea typeface="ヒラギノ角ゴ Pro W3" charset="-128"/>
          <a:sym typeface="Gill Sans" charset="0"/>
        </a:defRPr>
      </a:lvl9pPr>
    </p:titleStyle>
    <p:bodyStyle>
      <a:lvl1pPr marL="342900" indent="-342900" algn="ctr" rtl="0" eaLnBrk="0" fontAlgn="base" hangingPunct="0">
        <a:spcBef>
          <a:spcPct val="0"/>
        </a:spcBef>
        <a:spcAft>
          <a:spcPct val="0"/>
        </a:spcAft>
        <a:defRPr sz="2800">
          <a:solidFill>
            <a:schemeClr val="tx1"/>
          </a:solidFill>
          <a:latin typeface="+mn-lt"/>
          <a:ea typeface="+mn-ea"/>
          <a:cs typeface="ヒラギノ角ゴ Pro W3"/>
          <a:sym typeface="Gill Sans"/>
        </a:defRPr>
      </a:lvl1pPr>
      <a:lvl2pPr marL="742950" indent="-285750" algn="ctr" rtl="0" eaLnBrk="0" fontAlgn="base" hangingPunct="0">
        <a:spcBef>
          <a:spcPct val="0"/>
        </a:spcBef>
        <a:spcAft>
          <a:spcPct val="0"/>
        </a:spcAft>
        <a:defRPr sz="2800">
          <a:solidFill>
            <a:schemeClr val="tx1"/>
          </a:solidFill>
          <a:latin typeface="+mn-lt"/>
          <a:ea typeface="+mn-ea"/>
          <a:cs typeface="ヒラギノ角ゴ Pro W3"/>
          <a:sym typeface="Gill Sans"/>
        </a:defRPr>
      </a:lvl2pPr>
      <a:lvl3pPr marL="1143000" indent="-228600" algn="ctr" rtl="0" eaLnBrk="0" fontAlgn="base" hangingPunct="0">
        <a:spcBef>
          <a:spcPct val="0"/>
        </a:spcBef>
        <a:spcAft>
          <a:spcPct val="0"/>
        </a:spcAft>
        <a:defRPr sz="2800">
          <a:solidFill>
            <a:schemeClr val="tx1"/>
          </a:solidFill>
          <a:latin typeface="+mn-lt"/>
          <a:ea typeface="+mn-ea"/>
          <a:cs typeface="ヒラギノ角ゴ Pro W3"/>
          <a:sym typeface="Gill Sans"/>
        </a:defRPr>
      </a:lvl3pPr>
      <a:lvl4pPr marL="1600200" indent="-228600" algn="ctr" rtl="0" eaLnBrk="0" fontAlgn="base" hangingPunct="0">
        <a:spcBef>
          <a:spcPct val="0"/>
        </a:spcBef>
        <a:spcAft>
          <a:spcPct val="0"/>
        </a:spcAft>
        <a:defRPr sz="2800">
          <a:solidFill>
            <a:schemeClr val="tx1"/>
          </a:solidFill>
          <a:latin typeface="+mn-lt"/>
          <a:ea typeface="+mn-ea"/>
          <a:cs typeface="ヒラギノ角ゴ Pro W3"/>
          <a:sym typeface="Gill Sans"/>
        </a:defRPr>
      </a:lvl4pPr>
      <a:lvl5pPr marL="2057400" indent="-228600" algn="ctr" rtl="0" eaLnBrk="0" fontAlgn="base" hangingPunct="0">
        <a:spcBef>
          <a:spcPct val="0"/>
        </a:spcBef>
        <a:spcAft>
          <a:spcPct val="0"/>
        </a:spcAft>
        <a:defRPr sz="2800">
          <a:solidFill>
            <a:schemeClr val="tx1"/>
          </a:solidFill>
          <a:latin typeface="+mn-lt"/>
          <a:ea typeface="+mn-ea"/>
          <a:cs typeface="ヒラギノ角ゴ Pro W3"/>
          <a:sym typeface="Gill Sans"/>
        </a:defRPr>
      </a:lvl5pPr>
      <a:lvl6pPr marL="457200" algn="ctr" rtl="0" fontAlgn="base">
        <a:spcBef>
          <a:spcPct val="0"/>
        </a:spcBef>
        <a:spcAft>
          <a:spcPct val="0"/>
        </a:spcAft>
        <a:defRPr sz="2800">
          <a:solidFill>
            <a:schemeClr val="tx1"/>
          </a:solidFill>
          <a:latin typeface="+mn-lt"/>
          <a:ea typeface="+mn-ea"/>
          <a:sym typeface="Gill Sans" charset="0"/>
        </a:defRPr>
      </a:lvl6pPr>
      <a:lvl7pPr marL="914400" algn="ctr" rtl="0" fontAlgn="base">
        <a:spcBef>
          <a:spcPct val="0"/>
        </a:spcBef>
        <a:spcAft>
          <a:spcPct val="0"/>
        </a:spcAft>
        <a:defRPr sz="2800">
          <a:solidFill>
            <a:schemeClr val="tx1"/>
          </a:solidFill>
          <a:latin typeface="+mn-lt"/>
          <a:ea typeface="+mn-ea"/>
          <a:sym typeface="Gill Sans" charset="0"/>
        </a:defRPr>
      </a:lvl7pPr>
      <a:lvl8pPr marL="1371600" algn="ctr" rtl="0" fontAlgn="base">
        <a:spcBef>
          <a:spcPct val="0"/>
        </a:spcBef>
        <a:spcAft>
          <a:spcPct val="0"/>
        </a:spcAft>
        <a:defRPr sz="2800">
          <a:solidFill>
            <a:schemeClr val="tx1"/>
          </a:solidFill>
          <a:latin typeface="+mn-lt"/>
          <a:ea typeface="+mn-ea"/>
          <a:sym typeface="Gill Sans" charset="0"/>
        </a:defRPr>
      </a:lvl8pPr>
      <a:lvl9pPr marL="1828800" algn="ctr" rtl="0" fontAlgn="base">
        <a:spcBef>
          <a:spcPct val="0"/>
        </a:spcBef>
        <a:spcAft>
          <a:spcPct val="0"/>
        </a:spcAft>
        <a:defRPr sz="2800">
          <a:solidFill>
            <a:schemeClr val="tx1"/>
          </a:solidFill>
          <a:latin typeface="+mn-lt"/>
          <a:ea typeface="+mn-ea"/>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p:cNvSpPr>
          <p:nvPr/>
        </p:nvSpPr>
        <p:spPr bwMode="auto">
          <a:xfrm>
            <a:off x="1955800" y="5334000"/>
            <a:ext cx="7620000" cy="149701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rgbClr val="000000"/>
                </a:solidFill>
                <a:latin typeface="Gill Sans"/>
                <a:ea typeface="ヒラギノ角ゴ Pro W3"/>
                <a:cs typeface="ヒラギノ角ゴ Pro W3"/>
                <a:sym typeface="Gill Sans"/>
              </a:defRPr>
            </a:lvl1pPr>
            <a:lvl2pPr marL="742950" indent="-285750" eaLnBrk="0" hangingPunct="0">
              <a:defRPr sz="3200">
                <a:solidFill>
                  <a:srgbClr val="000000"/>
                </a:solidFill>
                <a:latin typeface="Gill Sans"/>
                <a:ea typeface="ヒラギノ角ゴ Pro W3"/>
                <a:cs typeface="ヒラギノ角ゴ Pro W3"/>
                <a:sym typeface="Gill Sans"/>
              </a:defRPr>
            </a:lvl2pPr>
            <a:lvl3pPr marL="1143000" indent="-228600" eaLnBrk="0" hangingPunct="0">
              <a:defRPr sz="3200">
                <a:solidFill>
                  <a:srgbClr val="000000"/>
                </a:solidFill>
                <a:latin typeface="Gill Sans"/>
                <a:ea typeface="ヒラギノ角ゴ Pro W3"/>
                <a:cs typeface="ヒラギノ角ゴ Pro W3"/>
                <a:sym typeface="Gill Sans"/>
              </a:defRPr>
            </a:lvl3pPr>
            <a:lvl4pPr marL="1600200" indent="-228600" eaLnBrk="0" hangingPunct="0">
              <a:defRPr sz="3200">
                <a:solidFill>
                  <a:srgbClr val="000000"/>
                </a:solidFill>
                <a:latin typeface="Gill Sans"/>
                <a:ea typeface="ヒラギノ角ゴ Pro W3"/>
                <a:cs typeface="ヒラギノ角ゴ Pro W3"/>
                <a:sym typeface="Gill Sans"/>
              </a:defRPr>
            </a:lvl4pPr>
            <a:lvl5pPr marL="2057400" indent="-228600" eaLnBrk="0" hangingPunct="0">
              <a:defRPr sz="3200">
                <a:solidFill>
                  <a:srgbClr val="000000"/>
                </a:solidFill>
                <a:latin typeface="Gill Sans"/>
                <a:ea typeface="ヒラギノ角ゴ Pro W3"/>
                <a:cs typeface="ヒラギノ角ゴ Pro W3"/>
                <a:sym typeface="Gill Sans"/>
              </a:defRPr>
            </a:lvl5pPr>
            <a:lvl6pPr marL="2514600" indent="-228600"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6pPr>
            <a:lvl7pPr marL="2971800" indent="-228600"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7pPr>
            <a:lvl8pPr marL="3429000" indent="-228600"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8pPr>
            <a:lvl9pPr marL="3886200" indent="-228600"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9pPr>
          </a:lstStyle>
          <a:p>
            <a:pPr eaLnBrk="1" hangingPunct="1">
              <a:spcBef>
                <a:spcPct val="50000"/>
              </a:spcBef>
            </a:pPr>
            <a:r>
              <a:rPr lang="en-US" sz="2000" b="1" dirty="0">
                <a:latin typeface="Verdana" pitchFamily="34" charset="0"/>
              </a:rPr>
              <a:t>Utah Division of Water Rights</a:t>
            </a:r>
          </a:p>
          <a:p>
            <a:pPr eaLnBrk="1" hangingPunct="1">
              <a:spcBef>
                <a:spcPct val="50000"/>
              </a:spcBef>
            </a:pPr>
            <a:r>
              <a:rPr lang="en-US" sz="1600" b="1" dirty="0">
                <a:latin typeface="Verdana" pitchFamily="34" charset="0"/>
              </a:rPr>
              <a:t>Blake W. Bingham, P.E.</a:t>
            </a:r>
          </a:p>
          <a:p>
            <a:pPr eaLnBrk="1" hangingPunct="1">
              <a:spcBef>
                <a:spcPct val="50000"/>
              </a:spcBef>
            </a:pPr>
            <a:r>
              <a:rPr lang="en-US" sz="1600" b="1" dirty="0">
                <a:latin typeface="Verdana" pitchFamily="34" charset="0"/>
              </a:rPr>
              <a:t>Adjudication Program Manager</a:t>
            </a:r>
          </a:p>
          <a:p>
            <a:pPr eaLnBrk="1" hangingPunct="1">
              <a:spcBef>
                <a:spcPct val="50000"/>
              </a:spcBef>
            </a:pPr>
            <a:r>
              <a:rPr lang="en-US" sz="1600" b="1" i="1" dirty="0">
                <a:solidFill>
                  <a:srgbClr val="3366CC"/>
                </a:solidFill>
                <a:latin typeface="Verdana" pitchFamily="34" charset="0"/>
              </a:rPr>
              <a:t>www.waterrights.utah.gov</a:t>
            </a:r>
          </a:p>
        </p:txBody>
      </p:sp>
      <p:sp>
        <p:nvSpPr>
          <p:cNvPr id="11267" name="Text Box 12"/>
          <p:cNvSpPr txBox="1">
            <a:spLocks/>
          </p:cNvSpPr>
          <p:nvPr/>
        </p:nvSpPr>
        <p:spPr bwMode="auto">
          <a:xfrm>
            <a:off x="4394200" y="1066800"/>
            <a:ext cx="5410200" cy="3231654"/>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rgbClr val="000000"/>
                </a:solidFill>
                <a:latin typeface="Gill Sans"/>
                <a:ea typeface="ヒラギノ角ゴ Pro W3"/>
                <a:cs typeface="ヒラギノ角ゴ Pro W3"/>
                <a:sym typeface="Gill Sans"/>
              </a:defRPr>
            </a:lvl1pPr>
            <a:lvl2pPr marL="742950" indent="-285750" eaLnBrk="0" hangingPunct="0">
              <a:defRPr sz="3200">
                <a:solidFill>
                  <a:srgbClr val="000000"/>
                </a:solidFill>
                <a:latin typeface="Gill Sans"/>
                <a:ea typeface="ヒラギノ角ゴ Pro W3"/>
                <a:cs typeface="ヒラギノ角ゴ Pro W3"/>
                <a:sym typeface="Gill Sans"/>
              </a:defRPr>
            </a:lvl2pPr>
            <a:lvl3pPr marL="1143000" indent="-228600" eaLnBrk="0" hangingPunct="0">
              <a:defRPr sz="3200">
                <a:solidFill>
                  <a:srgbClr val="000000"/>
                </a:solidFill>
                <a:latin typeface="Gill Sans"/>
                <a:ea typeface="ヒラギノ角ゴ Pro W3"/>
                <a:cs typeface="ヒラギノ角ゴ Pro W3"/>
                <a:sym typeface="Gill Sans"/>
              </a:defRPr>
            </a:lvl3pPr>
            <a:lvl4pPr marL="1600200" indent="-228600" eaLnBrk="0" hangingPunct="0">
              <a:defRPr sz="3200">
                <a:solidFill>
                  <a:srgbClr val="000000"/>
                </a:solidFill>
                <a:latin typeface="Gill Sans"/>
                <a:ea typeface="ヒラギノ角ゴ Pro W3"/>
                <a:cs typeface="ヒラギノ角ゴ Pro W3"/>
                <a:sym typeface="Gill Sans"/>
              </a:defRPr>
            </a:lvl4pPr>
            <a:lvl5pPr marL="2057400" indent="-228600" eaLnBrk="0" hangingPunct="0">
              <a:defRPr sz="3200">
                <a:solidFill>
                  <a:srgbClr val="000000"/>
                </a:solidFill>
                <a:latin typeface="Gill Sans"/>
                <a:ea typeface="ヒラギノ角ゴ Pro W3"/>
                <a:cs typeface="ヒラギノ角ゴ Pro W3"/>
                <a:sym typeface="Gill Sans"/>
              </a:defRPr>
            </a:lvl5pPr>
            <a:lvl6pPr marL="2514600" indent="-228600"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6pPr>
            <a:lvl7pPr marL="2971800" indent="-228600"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7pPr>
            <a:lvl8pPr marL="3429000" indent="-228600"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8pPr>
            <a:lvl9pPr marL="3886200" indent="-228600" eaLnBrk="0" fontAlgn="base" hangingPunct="0">
              <a:spcBef>
                <a:spcPct val="0"/>
              </a:spcBef>
              <a:spcAft>
                <a:spcPct val="0"/>
              </a:spcAft>
              <a:defRPr sz="3200">
                <a:solidFill>
                  <a:srgbClr val="000000"/>
                </a:solidFill>
                <a:latin typeface="Gill Sans"/>
                <a:ea typeface="ヒラギノ角ゴ Pro W3"/>
                <a:cs typeface="ヒラギノ角ゴ Pro W3"/>
                <a:sym typeface="Gill Sans"/>
              </a:defRPr>
            </a:lvl9pPr>
          </a:lstStyle>
          <a:p>
            <a:pPr algn="ctr" eaLnBrk="1" hangingPunct="1">
              <a:spcBef>
                <a:spcPts val="600"/>
              </a:spcBef>
            </a:pPr>
            <a:r>
              <a:rPr lang="en-US" b="1" dirty="0" smtClean="0">
                <a:latin typeface="Verdana" pitchFamily="34" charset="0"/>
              </a:rPr>
              <a:t>Utah’s Perspective on Forfeiture and Abandonments</a:t>
            </a:r>
            <a:endParaRPr lang="en-US" b="1" dirty="0">
              <a:latin typeface="Verdana" pitchFamily="34" charset="0"/>
            </a:endParaRPr>
          </a:p>
          <a:p>
            <a:pPr algn="ctr" eaLnBrk="1" hangingPunct="1">
              <a:spcBef>
                <a:spcPct val="50000"/>
              </a:spcBef>
            </a:pPr>
            <a:endParaRPr lang="en-US" sz="1800" b="1" i="1" dirty="0">
              <a:latin typeface="Verdana" pitchFamily="34" charset="0"/>
            </a:endParaRPr>
          </a:p>
          <a:p>
            <a:pPr algn="ctr" eaLnBrk="1" hangingPunct="1">
              <a:spcBef>
                <a:spcPct val="50000"/>
              </a:spcBef>
            </a:pPr>
            <a:r>
              <a:rPr lang="en-US" sz="1800" b="1" i="1" dirty="0" smtClean="0">
                <a:latin typeface="Verdana" pitchFamily="34" charset="0"/>
              </a:rPr>
              <a:t>Association of Western State Engineers</a:t>
            </a:r>
            <a:endParaRPr lang="en-US" sz="1800" b="1" i="1" dirty="0">
              <a:latin typeface="Verdana" pitchFamily="34" charset="0"/>
            </a:endParaRPr>
          </a:p>
          <a:p>
            <a:pPr algn="ctr" eaLnBrk="1" hangingPunct="1">
              <a:spcBef>
                <a:spcPct val="50000"/>
              </a:spcBef>
            </a:pPr>
            <a:r>
              <a:rPr lang="en-US" sz="1800" b="1" i="1" dirty="0" smtClean="0">
                <a:latin typeface="Verdana" pitchFamily="34" charset="0"/>
              </a:rPr>
              <a:t>June 9</a:t>
            </a:r>
            <a:r>
              <a:rPr lang="en-US" sz="1800" b="1" i="1" baseline="30000" dirty="0" smtClean="0">
                <a:latin typeface="Verdana" pitchFamily="34" charset="0"/>
              </a:rPr>
              <a:t>th</a:t>
            </a:r>
            <a:r>
              <a:rPr lang="en-US" sz="1800" b="1" i="1" dirty="0">
                <a:latin typeface="Verdana" pitchFamily="34" charset="0"/>
              </a:rPr>
              <a:t>,</a:t>
            </a:r>
            <a:r>
              <a:rPr lang="en-US" sz="1800" b="1" i="1" dirty="0" smtClean="0">
                <a:latin typeface="Verdana" pitchFamily="34" charset="0"/>
              </a:rPr>
              <a:t> 2015</a:t>
            </a:r>
            <a:endParaRPr lang="en-US" sz="1800" b="1" i="1" dirty="0">
              <a:latin typeface="Verdana" pitchFamily="34" charset="0"/>
            </a:endParaRPr>
          </a:p>
          <a:p>
            <a:pPr eaLnBrk="1" hangingPunct="1">
              <a:spcBef>
                <a:spcPct val="50000"/>
              </a:spcBef>
            </a:pPr>
            <a:endParaRPr lang="en-US" sz="18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p:cNvSpPr>
          <p:nvPr/>
        </p:nvSpPr>
        <p:spPr bwMode="auto">
          <a:xfrm>
            <a:off x="279400" y="457200"/>
            <a:ext cx="9601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algn="ctr"/>
            <a:r>
              <a:rPr lang="en-US" sz="3600" b="1" i="1" dirty="0">
                <a:solidFill>
                  <a:schemeClr val="tx1"/>
                </a:solidFill>
                <a:latin typeface="Verdana" pitchFamily="34" charset="0"/>
                <a:sym typeface="Verdana" pitchFamily="34" charset="0"/>
              </a:rPr>
              <a:t>Adjudication Process </a:t>
            </a:r>
          </a:p>
        </p:txBody>
      </p:sp>
      <p:grpSp>
        <p:nvGrpSpPr>
          <p:cNvPr id="600" name="Group 599"/>
          <p:cNvGrpSpPr/>
          <p:nvPr/>
        </p:nvGrpSpPr>
        <p:grpSpPr>
          <a:xfrm>
            <a:off x="365681" y="1274990"/>
            <a:ext cx="2066843" cy="1592358"/>
            <a:chOff x="0" y="0"/>
            <a:chExt cx="2663190" cy="1653540"/>
          </a:xfrm>
        </p:grpSpPr>
        <p:sp>
          <p:nvSpPr>
            <p:cNvPr id="616" name="AutoShape 4"/>
            <p:cNvSpPr>
              <a:spLocks noChangeArrowheads="1"/>
            </p:cNvSpPr>
            <p:nvPr/>
          </p:nvSpPr>
          <p:spPr bwMode="auto">
            <a:xfrm rot="5400000">
              <a:off x="514350" y="-495300"/>
              <a:ext cx="1645920" cy="2651760"/>
            </a:xfrm>
            <a:prstGeom prst="round2DiagRect">
              <a:avLst/>
            </a:prstGeom>
            <a:solidFill>
              <a:srgbClr val="CCFFCC"/>
            </a:solidFill>
            <a:ln w="2857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t" anchorCtr="0" upright="1">
              <a:noAutofit/>
            </a:bodyPr>
            <a:lstStyle/>
            <a:p>
              <a:endParaRPr lang="en-US" sz="2800" dirty="0"/>
            </a:p>
          </p:txBody>
        </p:sp>
        <p:sp>
          <p:nvSpPr>
            <p:cNvPr id="617" name="Rectangle 616"/>
            <p:cNvSpPr>
              <a:spLocks noChangeArrowheads="1"/>
            </p:cNvSpPr>
            <p:nvPr/>
          </p:nvSpPr>
          <p:spPr bwMode="auto">
            <a:xfrm>
              <a:off x="0" y="0"/>
              <a:ext cx="290830" cy="256540"/>
            </a:xfrm>
            <a:prstGeom prst="rect">
              <a:avLst/>
            </a:prstGeom>
            <a:solidFill>
              <a:srgbClr val="000000"/>
            </a:solidFill>
            <a:ln w="952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1100" b="1" dirty="0">
                  <a:solidFill>
                    <a:srgbClr val="CCFFCC"/>
                  </a:solidFill>
                  <a:effectLst/>
                  <a:latin typeface="Verdana"/>
                  <a:ea typeface="Times New Roman"/>
                </a:rPr>
                <a:t>1</a:t>
              </a:r>
              <a:endParaRPr lang="en-US" sz="1100" dirty="0">
                <a:effectLst/>
                <a:latin typeface="Times New Roman"/>
                <a:ea typeface="Times New Roman"/>
              </a:endParaRPr>
            </a:p>
          </p:txBody>
        </p:sp>
        <p:sp>
          <p:nvSpPr>
            <p:cNvPr id="618" name="Text Box 5"/>
            <p:cNvSpPr txBox="1">
              <a:spLocks noChangeArrowheads="1"/>
            </p:cNvSpPr>
            <p:nvPr/>
          </p:nvSpPr>
          <p:spPr bwMode="auto">
            <a:xfrm>
              <a:off x="76200" y="1097827"/>
              <a:ext cx="256603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spcBef>
                  <a:spcPts val="0"/>
                </a:spcBef>
                <a:spcAft>
                  <a:spcPts val="0"/>
                </a:spcAft>
              </a:pPr>
              <a:r>
                <a:rPr lang="en-US" sz="700" b="1" dirty="0">
                  <a:effectLst/>
                  <a:latin typeface="Verdana"/>
                  <a:ea typeface="Times New Roman"/>
                </a:rPr>
                <a:t>The State Engineer is petitioned by water users or court-ordered to initiate a General Adjudication.  </a:t>
              </a:r>
              <a:r>
                <a:rPr lang="en-US" sz="700" b="1" i="1" dirty="0">
                  <a:effectLst/>
                  <a:latin typeface="Verdana"/>
                  <a:ea typeface="Times New Roman"/>
                </a:rPr>
                <a:t>(UCA 73-4-1)</a:t>
              </a:r>
              <a:endParaRPr lang="en-US" sz="1100" dirty="0">
                <a:effectLst/>
                <a:latin typeface="Times New Roman"/>
                <a:ea typeface="Times New Roman"/>
              </a:endParaRPr>
            </a:p>
          </p:txBody>
        </p:sp>
        <p:grpSp>
          <p:nvGrpSpPr>
            <p:cNvPr id="619" name="Group 618"/>
            <p:cNvGrpSpPr>
              <a:grpSpLocks/>
            </p:cNvGrpSpPr>
            <p:nvPr/>
          </p:nvGrpSpPr>
          <p:grpSpPr bwMode="auto">
            <a:xfrm>
              <a:off x="790575" y="133350"/>
              <a:ext cx="1071880" cy="832485"/>
              <a:chOff x="1681" y="890"/>
              <a:chExt cx="1688" cy="1311"/>
            </a:xfrm>
          </p:grpSpPr>
          <p:grpSp>
            <p:nvGrpSpPr>
              <p:cNvPr id="620" name="Group 619"/>
              <p:cNvGrpSpPr>
                <a:grpSpLocks/>
              </p:cNvGrpSpPr>
              <p:nvPr/>
            </p:nvGrpSpPr>
            <p:grpSpPr bwMode="auto">
              <a:xfrm>
                <a:off x="1681" y="890"/>
                <a:ext cx="1688" cy="1311"/>
                <a:chOff x="10174" y="2938"/>
                <a:chExt cx="1886" cy="1688"/>
              </a:xfrm>
            </p:grpSpPr>
            <p:sp>
              <p:nvSpPr>
                <p:cNvPr id="622" name="Rectangle 621"/>
                <p:cNvSpPr>
                  <a:spLocks noChangeArrowheads="1"/>
                </p:cNvSpPr>
                <p:nvPr/>
              </p:nvSpPr>
              <p:spPr bwMode="auto">
                <a:xfrm>
                  <a:off x="10265" y="2938"/>
                  <a:ext cx="1744" cy="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rot="0" vert="horz" wrap="square" lIns="91440" tIns="45720" rIns="91440" bIns="45720" anchor="t" anchorCtr="0" upright="1">
                  <a:noAutofit/>
                </a:bodyPr>
                <a:lstStyle/>
                <a:p>
                  <a:endParaRPr lang="en-US" sz="2800" dirty="0"/>
                </a:p>
              </p:txBody>
            </p:sp>
            <p:sp>
              <p:nvSpPr>
                <p:cNvPr id="623" name="Freeform 622"/>
                <p:cNvSpPr>
                  <a:spLocks noEditPoints="1"/>
                </p:cNvSpPr>
                <p:nvPr/>
              </p:nvSpPr>
              <p:spPr bwMode="auto">
                <a:xfrm>
                  <a:off x="10174" y="2939"/>
                  <a:ext cx="1886" cy="1686"/>
                </a:xfrm>
                <a:custGeom>
                  <a:avLst/>
                  <a:gdLst>
                    <a:gd name="T0" fmla="*/ 4474 w 4496"/>
                    <a:gd name="T1" fmla="*/ 4025 h 4498"/>
                    <a:gd name="T2" fmla="*/ 4383 w 4496"/>
                    <a:gd name="T3" fmla="*/ 4167 h 4498"/>
                    <a:gd name="T4" fmla="*/ 4340 w 4496"/>
                    <a:gd name="T5" fmla="*/ 4231 h 4498"/>
                    <a:gd name="T6" fmla="*/ 4246 w 4496"/>
                    <a:gd name="T7" fmla="*/ 4366 h 4498"/>
                    <a:gd name="T8" fmla="*/ 4178 w 4496"/>
                    <a:gd name="T9" fmla="*/ 4412 h 4498"/>
                    <a:gd name="T10" fmla="*/ 3943 w 4496"/>
                    <a:gd name="T11" fmla="*/ 4493 h 4498"/>
                    <a:gd name="T12" fmla="*/ 642 w 4496"/>
                    <a:gd name="T13" fmla="*/ 4468 h 4498"/>
                    <a:gd name="T14" fmla="*/ 559 w 4496"/>
                    <a:gd name="T15" fmla="*/ 4462 h 4498"/>
                    <a:gd name="T16" fmla="*/ 389 w 4496"/>
                    <a:gd name="T17" fmla="*/ 4447 h 4498"/>
                    <a:gd name="T18" fmla="*/ 316 w 4496"/>
                    <a:gd name="T19" fmla="*/ 4410 h 4498"/>
                    <a:gd name="T20" fmla="*/ 133 w 4496"/>
                    <a:gd name="T21" fmla="*/ 4250 h 4498"/>
                    <a:gd name="T22" fmla="*/ 77 w 4496"/>
                    <a:gd name="T23" fmla="*/ 4093 h 4498"/>
                    <a:gd name="T24" fmla="*/ 50 w 4496"/>
                    <a:gd name="T25" fmla="*/ 4020 h 4498"/>
                    <a:gd name="T26" fmla="*/ 0 w 4496"/>
                    <a:gd name="T27" fmla="*/ 3856 h 4498"/>
                    <a:gd name="T28" fmla="*/ 0 w 4496"/>
                    <a:gd name="T29" fmla="*/ 640 h 4498"/>
                    <a:gd name="T30" fmla="*/ 48 w 4496"/>
                    <a:gd name="T31" fmla="*/ 392 h 4498"/>
                    <a:gd name="T32" fmla="*/ 158 w 4496"/>
                    <a:gd name="T33" fmla="*/ 267 h 4498"/>
                    <a:gd name="T34" fmla="*/ 207 w 4496"/>
                    <a:gd name="T35" fmla="*/ 209 h 4498"/>
                    <a:gd name="T36" fmla="*/ 318 w 4496"/>
                    <a:gd name="T37" fmla="*/ 86 h 4498"/>
                    <a:gd name="T38" fmla="*/ 391 w 4496"/>
                    <a:gd name="T39" fmla="*/ 49 h 4498"/>
                    <a:gd name="T40" fmla="*/ 640 w 4496"/>
                    <a:gd name="T41" fmla="*/ 0 h 4498"/>
                    <a:gd name="T42" fmla="*/ 3939 w 4496"/>
                    <a:gd name="T43" fmla="*/ 36 h 4498"/>
                    <a:gd name="T44" fmla="*/ 4016 w 4496"/>
                    <a:gd name="T45" fmla="*/ 51 h 4498"/>
                    <a:gd name="T46" fmla="*/ 4180 w 4496"/>
                    <a:gd name="T47" fmla="*/ 88 h 4498"/>
                    <a:gd name="T48" fmla="*/ 4248 w 4496"/>
                    <a:gd name="T49" fmla="*/ 134 h 4498"/>
                    <a:gd name="T50" fmla="*/ 4408 w 4496"/>
                    <a:gd name="T51" fmla="*/ 316 h 4498"/>
                    <a:gd name="T52" fmla="*/ 4446 w 4496"/>
                    <a:gd name="T53" fmla="*/ 480 h 4498"/>
                    <a:gd name="T54" fmla="*/ 4461 w 4496"/>
                    <a:gd name="T55" fmla="*/ 557 h 4498"/>
                    <a:gd name="T56" fmla="*/ 4496 w 4496"/>
                    <a:gd name="T57" fmla="*/ 3858 h 4498"/>
                    <a:gd name="T58" fmla="*/ 4491 w 4496"/>
                    <a:gd name="T59" fmla="*/ 3944 h 4498"/>
                    <a:gd name="T60" fmla="*/ 4448 w 4496"/>
                    <a:gd name="T61" fmla="*/ 4106 h 4498"/>
                    <a:gd name="T62" fmla="*/ 4351 w 4496"/>
                    <a:gd name="T63" fmla="*/ 4240 h 4498"/>
                    <a:gd name="T64" fmla="*/ 4246 w 4496"/>
                    <a:gd name="T65" fmla="*/ 4366 h 4498"/>
                    <a:gd name="T66" fmla="*/ 4105 w 4496"/>
                    <a:gd name="T67" fmla="*/ 4449 h 4498"/>
                    <a:gd name="T68" fmla="*/ 4026 w 4496"/>
                    <a:gd name="T69" fmla="*/ 4476 h 4498"/>
                    <a:gd name="T70" fmla="*/ 3856 w 4496"/>
                    <a:gd name="T71" fmla="*/ 4498 h 4498"/>
                    <a:gd name="T72" fmla="*/ 555 w 4496"/>
                    <a:gd name="T73" fmla="*/ 4478 h 4498"/>
                    <a:gd name="T74" fmla="*/ 389 w 4496"/>
                    <a:gd name="T75" fmla="*/ 4447 h 4498"/>
                    <a:gd name="T76" fmla="*/ 248 w 4496"/>
                    <a:gd name="T77" fmla="*/ 4364 h 4498"/>
                    <a:gd name="T78" fmla="*/ 188 w 4496"/>
                    <a:gd name="T79" fmla="*/ 4310 h 4498"/>
                    <a:gd name="T80" fmla="*/ 88 w 4496"/>
                    <a:gd name="T81" fmla="*/ 4182 h 4498"/>
                    <a:gd name="T82" fmla="*/ 37 w 4496"/>
                    <a:gd name="T83" fmla="*/ 4024 h 4498"/>
                    <a:gd name="T84" fmla="*/ 0 w 4496"/>
                    <a:gd name="T85" fmla="*/ 3856 h 4498"/>
                    <a:gd name="T86" fmla="*/ 5 w 4496"/>
                    <a:gd name="T87" fmla="*/ 554 h 4498"/>
                    <a:gd name="T88" fmla="*/ 22 w 4496"/>
                    <a:gd name="T89" fmla="*/ 471 h 4498"/>
                    <a:gd name="T90" fmla="*/ 86 w 4496"/>
                    <a:gd name="T91" fmla="*/ 318 h 4498"/>
                    <a:gd name="T92" fmla="*/ 197 w 4496"/>
                    <a:gd name="T93" fmla="*/ 198 h 4498"/>
                    <a:gd name="T94" fmla="*/ 318 w 4496"/>
                    <a:gd name="T95" fmla="*/ 86 h 4498"/>
                    <a:gd name="T96" fmla="*/ 470 w 4496"/>
                    <a:gd name="T97" fmla="*/ 22 h 4498"/>
                    <a:gd name="T98" fmla="*/ 553 w 4496"/>
                    <a:gd name="T99" fmla="*/ 5 h 4498"/>
                    <a:gd name="T100" fmla="*/ 3854 w 4496"/>
                    <a:gd name="T101" fmla="*/ 0 h 4498"/>
                    <a:gd name="T102" fmla="*/ 4022 w 4496"/>
                    <a:gd name="T103" fmla="*/ 37 h 4498"/>
                    <a:gd name="T104" fmla="*/ 4180 w 4496"/>
                    <a:gd name="T105" fmla="*/ 88 h 4498"/>
                    <a:gd name="T106" fmla="*/ 4308 w 4496"/>
                    <a:gd name="T107" fmla="*/ 188 h 4498"/>
                    <a:gd name="T108" fmla="*/ 4363 w 4496"/>
                    <a:gd name="T109" fmla="*/ 248 h 4498"/>
                    <a:gd name="T110" fmla="*/ 4446 w 4496"/>
                    <a:gd name="T111" fmla="*/ 392 h 4498"/>
                    <a:gd name="T112" fmla="*/ 4476 w 4496"/>
                    <a:gd name="T113" fmla="*/ 557 h 4498"/>
                    <a:gd name="T114" fmla="*/ 4496 w 4496"/>
                    <a:gd name="T115" fmla="*/ 3858 h 4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496" h="4498">
                      <a:moveTo>
                        <a:pt x="4496" y="3858"/>
                      </a:moveTo>
                      <a:lnTo>
                        <a:pt x="4466" y="3856"/>
                      </a:lnTo>
                      <a:lnTo>
                        <a:pt x="4461" y="3941"/>
                      </a:lnTo>
                      <a:lnTo>
                        <a:pt x="4491" y="3943"/>
                      </a:lnTo>
                      <a:lnTo>
                        <a:pt x="4496" y="3858"/>
                      </a:lnTo>
                      <a:close/>
                      <a:moveTo>
                        <a:pt x="4491" y="3944"/>
                      </a:moveTo>
                      <a:lnTo>
                        <a:pt x="4461" y="3939"/>
                      </a:lnTo>
                      <a:lnTo>
                        <a:pt x="4446" y="4020"/>
                      </a:lnTo>
                      <a:lnTo>
                        <a:pt x="4474" y="4025"/>
                      </a:lnTo>
                      <a:lnTo>
                        <a:pt x="4491" y="3944"/>
                      </a:lnTo>
                      <a:close/>
                      <a:moveTo>
                        <a:pt x="4474" y="4027"/>
                      </a:moveTo>
                      <a:lnTo>
                        <a:pt x="4446" y="4018"/>
                      </a:lnTo>
                      <a:lnTo>
                        <a:pt x="4419" y="4095"/>
                      </a:lnTo>
                      <a:lnTo>
                        <a:pt x="4448" y="4106"/>
                      </a:lnTo>
                      <a:lnTo>
                        <a:pt x="4474" y="4027"/>
                      </a:lnTo>
                      <a:close/>
                      <a:moveTo>
                        <a:pt x="4446" y="4108"/>
                      </a:moveTo>
                      <a:lnTo>
                        <a:pt x="4419" y="4093"/>
                      </a:lnTo>
                      <a:lnTo>
                        <a:pt x="4383" y="4167"/>
                      </a:lnTo>
                      <a:lnTo>
                        <a:pt x="4410" y="4180"/>
                      </a:lnTo>
                      <a:lnTo>
                        <a:pt x="4446" y="4108"/>
                      </a:lnTo>
                      <a:close/>
                      <a:moveTo>
                        <a:pt x="4408" y="4182"/>
                      </a:moveTo>
                      <a:lnTo>
                        <a:pt x="4383" y="4165"/>
                      </a:lnTo>
                      <a:lnTo>
                        <a:pt x="4338" y="4231"/>
                      </a:lnTo>
                      <a:lnTo>
                        <a:pt x="4365" y="4248"/>
                      </a:lnTo>
                      <a:lnTo>
                        <a:pt x="4408" y="4182"/>
                      </a:lnTo>
                      <a:close/>
                      <a:moveTo>
                        <a:pt x="4363" y="4250"/>
                      </a:moveTo>
                      <a:lnTo>
                        <a:pt x="4340" y="4231"/>
                      </a:lnTo>
                      <a:lnTo>
                        <a:pt x="4287" y="4289"/>
                      </a:lnTo>
                      <a:lnTo>
                        <a:pt x="4310" y="4310"/>
                      </a:lnTo>
                      <a:lnTo>
                        <a:pt x="4363" y="4250"/>
                      </a:lnTo>
                      <a:close/>
                      <a:moveTo>
                        <a:pt x="4308" y="4312"/>
                      </a:moveTo>
                      <a:lnTo>
                        <a:pt x="4287" y="4289"/>
                      </a:lnTo>
                      <a:lnTo>
                        <a:pt x="4227" y="4342"/>
                      </a:lnTo>
                      <a:lnTo>
                        <a:pt x="4248" y="4364"/>
                      </a:lnTo>
                      <a:lnTo>
                        <a:pt x="4308" y="4312"/>
                      </a:lnTo>
                      <a:close/>
                      <a:moveTo>
                        <a:pt x="4246" y="4366"/>
                      </a:moveTo>
                      <a:lnTo>
                        <a:pt x="4229" y="4340"/>
                      </a:lnTo>
                      <a:lnTo>
                        <a:pt x="4163" y="4385"/>
                      </a:lnTo>
                      <a:lnTo>
                        <a:pt x="4180" y="4410"/>
                      </a:lnTo>
                      <a:lnTo>
                        <a:pt x="4246" y="4366"/>
                      </a:lnTo>
                      <a:close/>
                      <a:moveTo>
                        <a:pt x="4178" y="4412"/>
                      </a:moveTo>
                      <a:lnTo>
                        <a:pt x="4165" y="4385"/>
                      </a:lnTo>
                      <a:lnTo>
                        <a:pt x="4092" y="4421"/>
                      </a:lnTo>
                      <a:lnTo>
                        <a:pt x="4105" y="4447"/>
                      </a:lnTo>
                      <a:lnTo>
                        <a:pt x="4178" y="4412"/>
                      </a:lnTo>
                      <a:close/>
                      <a:moveTo>
                        <a:pt x="4105" y="4449"/>
                      </a:moveTo>
                      <a:lnTo>
                        <a:pt x="4093" y="4421"/>
                      </a:lnTo>
                      <a:lnTo>
                        <a:pt x="4016" y="4447"/>
                      </a:lnTo>
                      <a:lnTo>
                        <a:pt x="4026" y="4476"/>
                      </a:lnTo>
                      <a:lnTo>
                        <a:pt x="4105" y="4449"/>
                      </a:lnTo>
                      <a:close/>
                      <a:moveTo>
                        <a:pt x="4024" y="4476"/>
                      </a:moveTo>
                      <a:lnTo>
                        <a:pt x="4018" y="4447"/>
                      </a:lnTo>
                      <a:lnTo>
                        <a:pt x="3937" y="4462"/>
                      </a:lnTo>
                      <a:lnTo>
                        <a:pt x="3943" y="4493"/>
                      </a:lnTo>
                      <a:lnTo>
                        <a:pt x="4024" y="4476"/>
                      </a:lnTo>
                      <a:close/>
                      <a:moveTo>
                        <a:pt x="3941" y="4493"/>
                      </a:moveTo>
                      <a:lnTo>
                        <a:pt x="3939" y="4462"/>
                      </a:lnTo>
                      <a:lnTo>
                        <a:pt x="3854" y="4468"/>
                      </a:lnTo>
                      <a:lnTo>
                        <a:pt x="3856" y="4498"/>
                      </a:lnTo>
                      <a:lnTo>
                        <a:pt x="3941" y="4493"/>
                      </a:lnTo>
                      <a:close/>
                      <a:moveTo>
                        <a:pt x="3854" y="4498"/>
                      </a:moveTo>
                      <a:lnTo>
                        <a:pt x="3854" y="4468"/>
                      </a:lnTo>
                      <a:lnTo>
                        <a:pt x="642" y="4468"/>
                      </a:lnTo>
                      <a:lnTo>
                        <a:pt x="642" y="4498"/>
                      </a:lnTo>
                      <a:lnTo>
                        <a:pt x="3854" y="4498"/>
                      </a:lnTo>
                      <a:close/>
                      <a:moveTo>
                        <a:pt x="640" y="4498"/>
                      </a:moveTo>
                      <a:lnTo>
                        <a:pt x="642" y="4468"/>
                      </a:lnTo>
                      <a:lnTo>
                        <a:pt x="557" y="4462"/>
                      </a:lnTo>
                      <a:lnTo>
                        <a:pt x="555" y="4493"/>
                      </a:lnTo>
                      <a:lnTo>
                        <a:pt x="640" y="4498"/>
                      </a:lnTo>
                      <a:close/>
                      <a:moveTo>
                        <a:pt x="553" y="4493"/>
                      </a:moveTo>
                      <a:lnTo>
                        <a:pt x="559" y="4462"/>
                      </a:lnTo>
                      <a:lnTo>
                        <a:pt x="478" y="4447"/>
                      </a:lnTo>
                      <a:lnTo>
                        <a:pt x="472" y="4476"/>
                      </a:lnTo>
                      <a:lnTo>
                        <a:pt x="553" y="4493"/>
                      </a:lnTo>
                      <a:close/>
                      <a:moveTo>
                        <a:pt x="470" y="4476"/>
                      </a:moveTo>
                      <a:lnTo>
                        <a:pt x="480" y="4447"/>
                      </a:lnTo>
                      <a:lnTo>
                        <a:pt x="403" y="4421"/>
                      </a:lnTo>
                      <a:lnTo>
                        <a:pt x="391" y="4449"/>
                      </a:lnTo>
                      <a:lnTo>
                        <a:pt x="470" y="4476"/>
                      </a:lnTo>
                      <a:close/>
                      <a:moveTo>
                        <a:pt x="389" y="4447"/>
                      </a:moveTo>
                      <a:lnTo>
                        <a:pt x="404" y="4421"/>
                      </a:lnTo>
                      <a:lnTo>
                        <a:pt x="331" y="4385"/>
                      </a:lnTo>
                      <a:lnTo>
                        <a:pt x="318" y="4412"/>
                      </a:lnTo>
                      <a:lnTo>
                        <a:pt x="389" y="4447"/>
                      </a:lnTo>
                      <a:close/>
                      <a:moveTo>
                        <a:pt x="316" y="4410"/>
                      </a:moveTo>
                      <a:lnTo>
                        <a:pt x="333" y="4385"/>
                      </a:lnTo>
                      <a:lnTo>
                        <a:pt x="267" y="4340"/>
                      </a:lnTo>
                      <a:lnTo>
                        <a:pt x="250" y="4366"/>
                      </a:lnTo>
                      <a:lnTo>
                        <a:pt x="316" y="4410"/>
                      </a:lnTo>
                      <a:close/>
                      <a:moveTo>
                        <a:pt x="248" y="4364"/>
                      </a:moveTo>
                      <a:lnTo>
                        <a:pt x="267" y="4342"/>
                      </a:lnTo>
                      <a:lnTo>
                        <a:pt x="207" y="4289"/>
                      </a:lnTo>
                      <a:lnTo>
                        <a:pt x="188" y="4312"/>
                      </a:lnTo>
                      <a:lnTo>
                        <a:pt x="248" y="4364"/>
                      </a:lnTo>
                      <a:close/>
                      <a:moveTo>
                        <a:pt x="186" y="4310"/>
                      </a:moveTo>
                      <a:lnTo>
                        <a:pt x="209" y="4289"/>
                      </a:lnTo>
                      <a:lnTo>
                        <a:pt x="156" y="4231"/>
                      </a:lnTo>
                      <a:lnTo>
                        <a:pt x="133" y="4250"/>
                      </a:lnTo>
                      <a:lnTo>
                        <a:pt x="186" y="4310"/>
                      </a:lnTo>
                      <a:close/>
                      <a:moveTo>
                        <a:pt x="131" y="4248"/>
                      </a:moveTo>
                      <a:lnTo>
                        <a:pt x="158" y="4231"/>
                      </a:lnTo>
                      <a:lnTo>
                        <a:pt x="113" y="4165"/>
                      </a:lnTo>
                      <a:lnTo>
                        <a:pt x="88" y="4182"/>
                      </a:lnTo>
                      <a:lnTo>
                        <a:pt x="131" y="4248"/>
                      </a:lnTo>
                      <a:close/>
                      <a:moveTo>
                        <a:pt x="86" y="4180"/>
                      </a:moveTo>
                      <a:lnTo>
                        <a:pt x="113" y="4167"/>
                      </a:lnTo>
                      <a:lnTo>
                        <a:pt x="77" y="4093"/>
                      </a:lnTo>
                      <a:lnTo>
                        <a:pt x="50" y="4108"/>
                      </a:lnTo>
                      <a:lnTo>
                        <a:pt x="86" y="4180"/>
                      </a:lnTo>
                      <a:close/>
                      <a:moveTo>
                        <a:pt x="48" y="4106"/>
                      </a:moveTo>
                      <a:lnTo>
                        <a:pt x="77" y="4095"/>
                      </a:lnTo>
                      <a:lnTo>
                        <a:pt x="50" y="4018"/>
                      </a:lnTo>
                      <a:lnTo>
                        <a:pt x="22" y="4027"/>
                      </a:lnTo>
                      <a:lnTo>
                        <a:pt x="48" y="4106"/>
                      </a:lnTo>
                      <a:close/>
                      <a:moveTo>
                        <a:pt x="22" y="4025"/>
                      </a:moveTo>
                      <a:lnTo>
                        <a:pt x="50" y="4020"/>
                      </a:lnTo>
                      <a:lnTo>
                        <a:pt x="35" y="3939"/>
                      </a:lnTo>
                      <a:lnTo>
                        <a:pt x="5" y="3944"/>
                      </a:lnTo>
                      <a:lnTo>
                        <a:pt x="22" y="4025"/>
                      </a:lnTo>
                      <a:close/>
                      <a:moveTo>
                        <a:pt x="5" y="3943"/>
                      </a:moveTo>
                      <a:lnTo>
                        <a:pt x="35" y="3941"/>
                      </a:lnTo>
                      <a:lnTo>
                        <a:pt x="30" y="3856"/>
                      </a:lnTo>
                      <a:lnTo>
                        <a:pt x="0" y="3858"/>
                      </a:lnTo>
                      <a:lnTo>
                        <a:pt x="5" y="3943"/>
                      </a:lnTo>
                      <a:close/>
                      <a:moveTo>
                        <a:pt x="0" y="3856"/>
                      </a:moveTo>
                      <a:lnTo>
                        <a:pt x="30" y="3856"/>
                      </a:lnTo>
                      <a:lnTo>
                        <a:pt x="30" y="642"/>
                      </a:lnTo>
                      <a:lnTo>
                        <a:pt x="0" y="642"/>
                      </a:lnTo>
                      <a:lnTo>
                        <a:pt x="0" y="3856"/>
                      </a:lnTo>
                      <a:close/>
                      <a:moveTo>
                        <a:pt x="0" y="640"/>
                      </a:moveTo>
                      <a:lnTo>
                        <a:pt x="30" y="642"/>
                      </a:lnTo>
                      <a:lnTo>
                        <a:pt x="35" y="557"/>
                      </a:lnTo>
                      <a:lnTo>
                        <a:pt x="5" y="555"/>
                      </a:lnTo>
                      <a:lnTo>
                        <a:pt x="0" y="640"/>
                      </a:lnTo>
                      <a:close/>
                      <a:moveTo>
                        <a:pt x="5" y="554"/>
                      </a:moveTo>
                      <a:lnTo>
                        <a:pt x="35" y="559"/>
                      </a:lnTo>
                      <a:lnTo>
                        <a:pt x="50" y="478"/>
                      </a:lnTo>
                      <a:lnTo>
                        <a:pt x="22" y="473"/>
                      </a:lnTo>
                      <a:lnTo>
                        <a:pt x="5" y="554"/>
                      </a:lnTo>
                      <a:close/>
                      <a:moveTo>
                        <a:pt x="22" y="471"/>
                      </a:moveTo>
                      <a:lnTo>
                        <a:pt x="50" y="480"/>
                      </a:lnTo>
                      <a:lnTo>
                        <a:pt x="77" y="403"/>
                      </a:lnTo>
                      <a:lnTo>
                        <a:pt x="48" y="392"/>
                      </a:lnTo>
                      <a:lnTo>
                        <a:pt x="22" y="471"/>
                      </a:lnTo>
                      <a:close/>
                      <a:moveTo>
                        <a:pt x="50" y="392"/>
                      </a:moveTo>
                      <a:lnTo>
                        <a:pt x="77" y="405"/>
                      </a:lnTo>
                      <a:lnTo>
                        <a:pt x="113" y="331"/>
                      </a:lnTo>
                      <a:lnTo>
                        <a:pt x="86" y="318"/>
                      </a:lnTo>
                      <a:lnTo>
                        <a:pt x="50" y="392"/>
                      </a:lnTo>
                      <a:close/>
                      <a:moveTo>
                        <a:pt x="88" y="316"/>
                      </a:moveTo>
                      <a:lnTo>
                        <a:pt x="113" y="333"/>
                      </a:lnTo>
                      <a:lnTo>
                        <a:pt x="158" y="267"/>
                      </a:lnTo>
                      <a:lnTo>
                        <a:pt x="131" y="250"/>
                      </a:lnTo>
                      <a:lnTo>
                        <a:pt x="88" y="316"/>
                      </a:lnTo>
                      <a:close/>
                      <a:moveTo>
                        <a:pt x="133" y="248"/>
                      </a:moveTo>
                      <a:lnTo>
                        <a:pt x="156" y="269"/>
                      </a:lnTo>
                      <a:lnTo>
                        <a:pt x="209" y="209"/>
                      </a:lnTo>
                      <a:lnTo>
                        <a:pt x="186" y="188"/>
                      </a:lnTo>
                      <a:lnTo>
                        <a:pt x="133" y="248"/>
                      </a:lnTo>
                      <a:close/>
                      <a:moveTo>
                        <a:pt x="188" y="186"/>
                      </a:moveTo>
                      <a:lnTo>
                        <a:pt x="207" y="209"/>
                      </a:lnTo>
                      <a:lnTo>
                        <a:pt x="267" y="156"/>
                      </a:lnTo>
                      <a:lnTo>
                        <a:pt x="248" y="134"/>
                      </a:lnTo>
                      <a:lnTo>
                        <a:pt x="188" y="186"/>
                      </a:lnTo>
                      <a:close/>
                      <a:moveTo>
                        <a:pt x="250" y="132"/>
                      </a:moveTo>
                      <a:lnTo>
                        <a:pt x="267" y="158"/>
                      </a:lnTo>
                      <a:lnTo>
                        <a:pt x="333" y="113"/>
                      </a:lnTo>
                      <a:lnTo>
                        <a:pt x="316" y="88"/>
                      </a:lnTo>
                      <a:lnTo>
                        <a:pt x="250" y="132"/>
                      </a:lnTo>
                      <a:close/>
                      <a:moveTo>
                        <a:pt x="318" y="86"/>
                      </a:moveTo>
                      <a:lnTo>
                        <a:pt x="331" y="113"/>
                      </a:lnTo>
                      <a:lnTo>
                        <a:pt x="404" y="77"/>
                      </a:lnTo>
                      <a:lnTo>
                        <a:pt x="389" y="51"/>
                      </a:lnTo>
                      <a:lnTo>
                        <a:pt x="318" y="86"/>
                      </a:lnTo>
                      <a:close/>
                      <a:moveTo>
                        <a:pt x="391" y="49"/>
                      </a:moveTo>
                      <a:lnTo>
                        <a:pt x="403" y="77"/>
                      </a:lnTo>
                      <a:lnTo>
                        <a:pt x="480" y="51"/>
                      </a:lnTo>
                      <a:lnTo>
                        <a:pt x="470" y="22"/>
                      </a:lnTo>
                      <a:lnTo>
                        <a:pt x="391" y="49"/>
                      </a:lnTo>
                      <a:close/>
                      <a:moveTo>
                        <a:pt x="472" y="22"/>
                      </a:moveTo>
                      <a:lnTo>
                        <a:pt x="478" y="51"/>
                      </a:lnTo>
                      <a:lnTo>
                        <a:pt x="559" y="36"/>
                      </a:lnTo>
                      <a:lnTo>
                        <a:pt x="553" y="5"/>
                      </a:lnTo>
                      <a:lnTo>
                        <a:pt x="472" y="22"/>
                      </a:lnTo>
                      <a:close/>
                      <a:moveTo>
                        <a:pt x="555" y="5"/>
                      </a:moveTo>
                      <a:lnTo>
                        <a:pt x="557" y="36"/>
                      </a:lnTo>
                      <a:lnTo>
                        <a:pt x="642" y="30"/>
                      </a:lnTo>
                      <a:lnTo>
                        <a:pt x="640" y="0"/>
                      </a:lnTo>
                      <a:lnTo>
                        <a:pt x="555" y="5"/>
                      </a:lnTo>
                      <a:close/>
                      <a:moveTo>
                        <a:pt x="642" y="0"/>
                      </a:moveTo>
                      <a:lnTo>
                        <a:pt x="642" y="30"/>
                      </a:lnTo>
                      <a:lnTo>
                        <a:pt x="3854" y="30"/>
                      </a:lnTo>
                      <a:lnTo>
                        <a:pt x="3854" y="0"/>
                      </a:lnTo>
                      <a:lnTo>
                        <a:pt x="642" y="0"/>
                      </a:lnTo>
                      <a:close/>
                      <a:moveTo>
                        <a:pt x="3856" y="0"/>
                      </a:moveTo>
                      <a:lnTo>
                        <a:pt x="3854" y="30"/>
                      </a:lnTo>
                      <a:lnTo>
                        <a:pt x="3939" y="36"/>
                      </a:lnTo>
                      <a:lnTo>
                        <a:pt x="3941" y="5"/>
                      </a:lnTo>
                      <a:lnTo>
                        <a:pt x="3856" y="0"/>
                      </a:lnTo>
                      <a:close/>
                      <a:moveTo>
                        <a:pt x="3943" y="5"/>
                      </a:moveTo>
                      <a:lnTo>
                        <a:pt x="3937" y="36"/>
                      </a:lnTo>
                      <a:lnTo>
                        <a:pt x="4018" y="51"/>
                      </a:lnTo>
                      <a:lnTo>
                        <a:pt x="4024" y="22"/>
                      </a:lnTo>
                      <a:lnTo>
                        <a:pt x="3943" y="5"/>
                      </a:lnTo>
                      <a:close/>
                      <a:moveTo>
                        <a:pt x="4026" y="22"/>
                      </a:moveTo>
                      <a:lnTo>
                        <a:pt x="4016" y="51"/>
                      </a:lnTo>
                      <a:lnTo>
                        <a:pt x="4093" y="77"/>
                      </a:lnTo>
                      <a:lnTo>
                        <a:pt x="4105" y="49"/>
                      </a:lnTo>
                      <a:lnTo>
                        <a:pt x="4026" y="22"/>
                      </a:lnTo>
                      <a:close/>
                      <a:moveTo>
                        <a:pt x="4105" y="51"/>
                      </a:moveTo>
                      <a:lnTo>
                        <a:pt x="4092" y="77"/>
                      </a:lnTo>
                      <a:lnTo>
                        <a:pt x="4165" y="113"/>
                      </a:lnTo>
                      <a:lnTo>
                        <a:pt x="4178" y="86"/>
                      </a:lnTo>
                      <a:lnTo>
                        <a:pt x="4105" y="51"/>
                      </a:lnTo>
                      <a:close/>
                      <a:moveTo>
                        <a:pt x="4180" y="88"/>
                      </a:moveTo>
                      <a:lnTo>
                        <a:pt x="4163" y="113"/>
                      </a:lnTo>
                      <a:lnTo>
                        <a:pt x="4229" y="158"/>
                      </a:lnTo>
                      <a:lnTo>
                        <a:pt x="4246" y="132"/>
                      </a:lnTo>
                      <a:lnTo>
                        <a:pt x="4180" y="88"/>
                      </a:lnTo>
                      <a:close/>
                      <a:moveTo>
                        <a:pt x="4248" y="134"/>
                      </a:moveTo>
                      <a:lnTo>
                        <a:pt x="4227" y="156"/>
                      </a:lnTo>
                      <a:lnTo>
                        <a:pt x="4287" y="209"/>
                      </a:lnTo>
                      <a:lnTo>
                        <a:pt x="4308" y="186"/>
                      </a:lnTo>
                      <a:lnTo>
                        <a:pt x="4248" y="134"/>
                      </a:lnTo>
                      <a:close/>
                      <a:moveTo>
                        <a:pt x="4310" y="188"/>
                      </a:moveTo>
                      <a:lnTo>
                        <a:pt x="4287" y="209"/>
                      </a:lnTo>
                      <a:lnTo>
                        <a:pt x="4340" y="269"/>
                      </a:lnTo>
                      <a:lnTo>
                        <a:pt x="4363" y="248"/>
                      </a:lnTo>
                      <a:lnTo>
                        <a:pt x="4310" y="188"/>
                      </a:lnTo>
                      <a:close/>
                      <a:moveTo>
                        <a:pt x="4365" y="250"/>
                      </a:moveTo>
                      <a:lnTo>
                        <a:pt x="4338" y="267"/>
                      </a:lnTo>
                      <a:lnTo>
                        <a:pt x="4383" y="333"/>
                      </a:lnTo>
                      <a:lnTo>
                        <a:pt x="4408" y="316"/>
                      </a:lnTo>
                      <a:lnTo>
                        <a:pt x="4365" y="250"/>
                      </a:lnTo>
                      <a:close/>
                      <a:moveTo>
                        <a:pt x="4410" y="318"/>
                      </a:moveTo>
                      <a:lnTo>
                        <a:pt x="4383" y="331"/>
                      </a:lnTo>
                      <a:lnTo>
                        <a:pt x="4419" y="405"/>
                      </a:lnTo>
                      <a:lnTo>
                        <a:pt x="4446" y="392"/>
                      </a:lnTo>
                      <a:lnTo>
                        <a:pt x="4410" y="318"/>
                      </a:lnTo>
                      <a:close/>
                      <a:moveTo>
                        <a:pt x="4448" y="392"/>
                      </a:moveTo>
                      <a:lnTo>
                        <a:pt x="4419" y="403"/>
                      </a:lnTo>
                      <a:lnTo>
                        <a:pt x="4446" y="480"/>
                      </a:lnTo>
                      <a:lnTo>
                        <a:pt x="4474" y="471"/>
                      </a:lnTo>
                      <a:lnTo>
                        <a:pt x="4448" y="392"/>
                      </a:lnTo>
                      <a:close/>
                      <a:moveTo>
                        <a:pt x="4474" y="473"/>
                      </a:moveTo>
                      <a:lnTo>
                        <a:pt x="4446" y="478"/>
                      </a:lnTo>
                      <a:lnTo>
                        <a:pt x="4461" y="559"/>
                      </a:lnTo>
                      <a:lnTo>
                        <a:pt x="4491" y="554"/>
                      </a:lnTo>
                      <a:lnTo>
                        <a:pt x="4474" y="473"/>
                      </a:lnTo>
                      <a:close/>
                      <a:moveTo>
                        <a:pt x="4491" y="555"/>
                      </a:moveTo>
                      <a:lnTo>
                        <a:pt x="4461" y="557"/>
                      </a:lnTo>
                      <a:lnTo>
                        <a:pt x="4466" y="642"/>
                      </a:lnTo>
                      <a:lnTo>
                        <a:pt x="4496" y="640"/>
                      </a:lnTo>
                      <a:lnTo>
                        <a:pt x="4491" y="555"/>
                      </a:lnTo>
                      <a:close/>
                      <a:moveTo>
                        <a:pt x="4496" y="642"/>
                      </a:moveTo>
                      <a:lnTo>
                        <a:pt x="4466" y="642"/>
                      </a:lnTo>
                      <a:lnTo>
                        <a:pt x="4466" y="3856"/>
                      </a:lnTo>
                      <a:lnTo>
                        <a:pt x="4496" y="3856"/>
                      </a:lnTo>
                      <a:lnTo>
                        <a:pt x="4496" y="642"/>
                      </a:lnTo>
                      <a:close/>
                      <a:moveTo>
                        <a:pt x="4496" y="3858"/>
                      </a:moveTo>
                      <a:lnTo>
                        <a:pt x="4496" y="3858"/>
                      </a:lnTo>
                      <a:lnTo>
                        <a:pt x="4481" y="3856"/>
                      </a:lnTo>
                      <a:lnTo>
                        <a:pt x="4496" y="3856"/>
                      </a:lnTo>
                      <a:lnTo>
                        <a:pt x="4496" y="3858"/>
                      </a:lnTo>
                      <a:close/>
                      <a:moveTo>
                        <a:pt x="4491" y="3944"/>
                      </a:moveTo>
                      <a:lnTo>
                        <a:pt x="4491" y="3944"/>
                      </a:lnTo>
                      <a:lnTo>
                        <a:pt x="4476" y="3941"/>
                      </a:lnTo>
                      <a:lnTo>
                        <a:pt x="4491" y="3943"/>
                      </a:lnTo>
                      <a:lnTo>
                        <a:pt x="4491" y="3944"/>
                      </a:lnTo>
                      <a:close/>
                      <a:moveTo>
                        <a:pt x="4474" y="4027"/>
                      </a:moveTo>
                      <a:lnTo>
                        <a:pt x="4474" y="4027"/>
                      </a:lnTo>
                      <a:lnTo>
                        <a:pt x="4459" y="4024"/>
                      </a:lnTo>
                      <a:lnTo>
                        <a:pt x="4474" y="4025"/>
                      </a:lnTo>
                      <a:lnTo>
                        <a:pt x="4474" y="4027"/>
                      </a:lnTo>
                      <a:close/>
                      <a:moveTo>
                        <a:pt x="4446" y="4106"/>
                      </a:moveTo>
                      <a:lnTo>
                        <a:pt x="4446" y="4108"/>
                      </a:lnTo>
                      <a:lnTo>
                        <a:pt x="4432" y="4101"/>
                      </a:lnTo>
                      <a:lnTo>
                        <a:pt x="4448" y="4106"/>
                      </a:lnTo>
                      <a:lnTo>
                        <a:pt x="4446" y="4106"/>
                      </a:lnTo>
                      <a:close/>
                      <a:moveTo>
                        <a:pt x="4410" y="4180"/>
                      </a:moveTo>
                      <a:lnTo>
                        <a:pt x="4408" y="4182"/>
                      </a:lnTo>
                      <a:lnTo>
                        <a:pt x="4397" y="4172"/>
                      </a:lnTo>
                      <a:lnTo>
                        <a:pt x="4410" y="4180"/>
                      </a:lnTo>
                      <a:lnTo>
                        <a:pt x="4410" y="4180"/>
                      </a:lnTo>
                      <a:close/>
                      <a:moveTo>
                        <a:pt x="4363" y="4250"/>
                      </a:moveTo>
                      <a:lnTo>
                        <a:pt x="4363" y="4250"/>
                      </a:lnTo>
                      <a:lnTo>
                        <a:pt x="4351" y="4240"/>
                      </a:lnTo>
                      <a:lnTo>
                        <a:pt x="4365" y="4248"/>
                      </a:lnTo>
                      <a:lnTo>
                        <a:pt x="4363" y="4250"/>
                      </a:lnTo>
                      <a:close/>
                      <a:moveTo>
                        <a:pt x="4308" y="4310"/>
                      </a:moveTo>
                      <a:lnTo>
                        <a:pt x="4308" y="4312"/>
                      </a:lnTo>
                      <a:lnTo>
                        <a:pt x="4299" y="4300"/>
                      </a:lnTo>
                      <a:lnTo>
                        <a:pt x="4310" y="4310"/>
                      </a:lnTo>
                      <a:lnTo>
                        <a:pt x="4308" y="4310"/>
                      </a:lnTo>
                      <a:close/>
                      <a:moveTo>
                        <a:pt x="4248" y="4364"/>
                      </a:moveTo>
                      <a:lnTo>
                        <a:pt x="4246" y="4366"/>
                      </a:lnTo>
                      <a:lnTo>
                        <a:pt x="4238" y="4353"/>
                      </a:lnTo>
                      <a:lnTo>
                        <a:pt x="4248" y="4364"/>
                      </a:lnTo>
                      <a:lnTo>
                        <a:pt x="4248" y="4364"/>
                      </a:lnTo>
                      <a:close/>
                      <a:moveTo>
                        <a:pt x="4178" y="4412"/>
                      </a:moveTo>
                      <a:lnTo>
                        <a:pt x="4178" y="4412"/>
                      </a:lnTo>
                      <a:lnTo>
                        <a:pt x="4171" y="4398"/>
                      </a:lnTo>
                      <a:lnTo>
                        <a:pt x="4180" y="4410"/>
                      </a:lnTo>
                      <a:lnTo>
                        <a:pt x="4178" y="4412"/>
                      </a:lnTo>
                      <a:close/>
                      <a:moveTo>
                        <a:pt x="4105" y="4449"/>
                      </a:moveTo>
                      <a:lnTo>
                        <a:pt x="4105" y="4449"/>
                      </a:lnTo>
                      <a:lnTo>
                        <a:pt x="4099" y="4434"/>
                      </a:lnTo>
                      <a:lnTo>
                        <a:pt x="4105" y="4447"/>
                      </a:lnTo>
                      <a:lnTo>
                        <a:pt x="4105" y="4449"/>
                      </a:lnTo>
                      <a:close/>
                      <a:moveTo>
                        <a:pt x="4026" y="4476"/>
                      </a:moveTo>
                      <a:lnTo>
                        <a:pt x="4024" y="4476"/>
                      </a:lnTo>
                      <a:lnTo>
                        <a:pt x="4022" y="4461"/>
                      </a:lnTo>
                      <a:lnTo>
                        <a:pt x="4026" y="4476"/>
                      </a:lnTo>
                      <a:lnTo>
                        <a:pt x="4026" y="4476"/>
                      </a:lnTo>
                      <a:close/>
                      <a:moveTo>
                        <a:pt x="3943" y="4493"/>
                      </a:moveTo>
                      <a:lnTo>
                        <a:pt x="3941" y="4493"/>
                      </a:lnTo>
                      <a:lnTo>
                        <a:pt x="3939" y="4478"/>
                      </a:lnTo>
                      <a:lnTo>
                        <a:pt x="3943" y="4493"/>
                      </a:lnTo>
                      <a:lnTo>
                        <a:pt x="3943" y="4493"/>
                      </a:lnTo>
                      <a:close/>
                      <a:moveTo>
                        <a:pt x="3856" y="4498"/>
                      </a:moveTo>
                      <a:lnTo>
                        <a:pt x="3854" y="4498"/>
                      </a:lnTo>
                      <a:lnTo>
                        <a:pt x="3854" y="4483"/>
                      </a:lnTo>
                      <a:lnTo>
                        <a:pt x="3856" y="4498"/>
                      </a:lnTo>
                      <a:lnTo>
                        <a:pt x="3856" y="4498"/>
                      </a:lnTo>
                      <a:close/>
                      <a:moveTo>
                        <a:pt x="640" y="4498"/>
                      </a:moveTo>
                      <a:lnTo>
                        <a:pt x="640" y="4498"/>
                      </a:lnTo>
                      <a:lnTo>
                        <a:pt x="642" y="4483"/>
                      </a:lnTo>
                      <a:lnTo>
                        <a:pt x="642" y="4498"/>
                      </a:lnTo>
                      <a:lnTo>
                        <a:pt x="640" y="4498"/>
                      </a:lnTo>
                      <a:close/>
                      <a:moveTo>
                        <a:pt x="553" y="4493"/>
                      </a:moveTo>
                      <a:lnTo>
                        <a:pt x="553" y="4493"/>
                      </a:lnTo>
                      <a:lnTo>
                        <a:pt x="555" y="4478"/>
                      </a:lnTo>
                      <a:lnTo>
                        <a:pt x="555" y="4493"/>
                      </a:lnTo>
                      <a:lnTo>
                        <a:pt x="553" y="4493"/>
                      </a:lnTo>
                      <a:close/>
                      <a:moveTo>
                        <a:pt x="470" y="4476"/>
                      </a:moveTo>
                      <a:lnTo>
                        <a:pt x="470" y="4476"/>
                      </a:lnTo>
                      <a:lnTo>
                        <a:pt x="474" y="4461"/>
                      </a:lnTo>
                      <a:lnTo>
                        <a:pt x="472" y="4476"/>
                      </a:lnTo>
                      <a:lnTo>
                        <a:pt x="470" y="4476"/>
                      </a:lnTo>
                      <a:close/>
                      <a:moveTo>
                        <a:pt x="391" y="4449"/>
                      </a:moveTo>
                      <a:lnTo>
                        <a:pt x="389" y="4447"/>
                      </a:lnTo>
                      <a:lnTo>
                        <a:pt x="397" y="4434"/>
                      </a:lnTo>
                      <a:lnTo>
                        <a:pt x="391" y="4449"/>
                      </a:lnTo>
                      <a:lnTo>
                        <a:pt x="391" y="4449"/>
                      </a:lnTo>
                      <a:close/>
                      <a:moveTo>
                        <a:pt x="318" y="4412"/>
                      </a:moveTo>
                      <a:lnTo>
                        <a:pt x="316" y="4410"/>
                      </a:lnTo>
                      <a:lnTo>
                        <a:pt x="325" y="4398"/>
                      </a:lnTo>
                      <a:lnTo>
                        <a:pt x="318" y="4412"/>
                      </a:lnTo>
                      <a:lnTo>
                        <a:pt x="318" y="4412"/>
                      </a:lnTo>
                      <a:close/>
                      <a:moveTo>
                        <a:pt x="248" y="4364"/>
                      </a:moveTo>
                      <a:lnTo>
                        <a:pt x="248" y="4364"/>
                      </a:lnTo>
                      <a:lnTo>
                        <a:pt x="258" y="4353"/>
                      </a:lnTo>
                      <a:lnTo>
                        <a:pt x="250" y="4366"/>
                      </a:lnTo>
                      <a:lnTo>
                        <a:pt x="248" y="4364"/>
                      </a:lnTo>
                      <a:close/>
                      <a:moveTo>
                        <a:pt x="188" y="4310"/>
                      </a:moveTo>
                      <a:lnTo>
                        <a:pt x="186" y="4310"/>
                      </a:lnTo>
                      <a:lnTo>
                        <a:pt x="197" y="4300"/>
                      </a:lnTo>
                      <a:lnTo>
                        <a:pt x="188" y="4312"/>
                      </a:lnTo>
                      <a:lnTo>
                        <a:pt x="188" y="4310"/>
                      </a:lnTo>
                      <a:close/>
                      <a:moveTo>
                        <a:pt x="133" y="4250"/>
                      </a:moveTo>
                      <a:lnTo>
                        <a:pt x="131" y="4248"/>
                      </a:lnTo>
                      <a:lnTo>
                        <a:pt x="145" y="4240"/>
                      </a:lnTo>
                      <a:lnTo>
                        <a:pt x="133" y="4250"/>
                      </a:lnTo>
                      <a:lnTo>
                        <a:pt x="133" y="4250"/>
                      </a:lnTo>
                      <a:close/>
                      <a:moveTo>
                        <a:pt x="86" y="4180"/>
                      </a:moveTo>
                      <a:lnTo>
                        <a:pt x="86" y="4180"/>
                      </a:lnTo>
                      <a:lnTo>
                        <a:pt x="99" y="4172"/>
                      </a:lnTo>
                      <a:lnTo>
                        <a:pt x="88" y="4182"/>
                      </a:lnTo>
                      <a:lnTo>
                        <a:pt x="86" y="4180"/>
                      </a:lnTo>
                      <a:close/>
                      <a:moveTo>
                        <a:pt x="48" y="4106"/>
                      </a:moveTo>
                      <a:lnTo>
                        <a:pt x="48" y="4106"/>
                      </a:lnTo>
                      <a:lnTo>
                        <a:pt x="64" y="4101"/>
                      </a:lnTo>
                      <a:lnTo>
                        <a:pt x="50" y="4108"/>
                      </a:lnTo>
                      <a:lnTo>
                        <a:pt x="48" y="4106"/>
                      </a:lnTo>
                      <a:close/>
                      <a:moveTo>
                        <a:pt x="22" y="4027"/>
                      </a:moveTo>
                      <a:lnTo>
                        <a:pt x="22" y="4025"/>
                      </a:lnTo>
                      <a:lnTo>
                        <a:pt x="37" y="4024"/>
                      </a:lnTo>
                      <a:lnTo>
                        <a:pt x="22" y="4027"/>
                      </a:lnTo>
                      <a:lnTo>
                        <a:pt x="22" y="4027"/>
                      </a:lnTo>
                      <a:close/>
                      <a:moveTo>
                        <a:pt x="5" y="3944"/>
                      </a:moveTo>
                      <a:lnTo>
                        <a:pt x="5" y="3943"/>
                      </a:lnTo>
                      <a:lnTo>
                        <a:pt x="20" y="3941"/>
                      </a:lnTo>
                      <a:lnTo>
                        <a:pt x="5" y="3944"/>
                      </a:lnTo>
                      <a:lnTo>
                        <a:pt x="5" y="3944"/>
                      </a:lnTo>
                      <a:close/>
                      <a:moveTo>
                        <a:pt x="0" y="3858"/>
                      </a:moveTo>
                      <a:lnTo>
                        <a:pt x="0" y="3856"/>
                      </a:lnTo>
                      <a:lnTo>
                        <a:pt x="15" y="3856"/>
                      </a:lnTo>
                      <a:lnTo>
                        <a:pt x="0" y="3858"/>
                      </a:lnTo>
                      <a:lnTo>
                        <a:pt x="0" y="3858"/>
                      </a:lnTo>
                      <a:close/>
                      <a:moveTo>
                        <a:pt x="0" y="640"/>
                      </a:moveTo>
                      <a:lnTo>
                        <a:pt x="0" y="640"/>
                      </a:lnTo>
                      <a:lnTo>
                        <a:pt x="15" y="642"/>
                      </a:lnTo>
                      <a:lnTo>
                        <a:pt x="0" y="642"/>
                      </a:lnTo>
                      <a:lnTo>
                        <a:pt x="0" y="640"/>
                      </a:lnTo>
                      <a:close/>
                      <a:moveTo>
                        <a:pt x="5" y="554"/>
                      </a:moveTo>
                      <a:lnTo>
                        <a:pt x="5" y="554"/>
                      </a:lnTo>
                      <a:lnTo>
                        <a:pt x="20" y="557"/>
                      </a:lnTo>
                      <a:lnTo>
                        <a:pt x="5" y="555"/>
                      </a:lnTo>
                      <a:lnTo>
                        <a:pt x="5" y="554"/>
                      </a:lnTo>
                      <a:close/>
                      <a:moveTo>
                        <a:pt x="22" y="471"/>
                      </a:moveTo>
                      <a:lnTo>
                        <a:pt x="22" y="471"/>
                      </a:lnTo>
                      <a:lnTo>
                        <a:pt x="37" y="474"/>
                      </a:lnTo>
                      <a:lnTo>
                        <a:pt x="22" y="473"/>
                      </a:lnTo>
                      <a:lnTo>
                        <a:pt x="22" y="471"/>
                      </a:lnTo>
                      <a:close/>
                      <a:moveTo>
                        <a:pt x="48" y="392"/>
                      </a:moveTo>
                      <a:lnTo>
                        <a:pt x="50" y="392"/>
                      </a:lnTo>
                      <a:lnTo>
                        <a:pt x="64" y="397"/>
                      </a:lnTo>
                      <a:lnTo>
                        <a:pt x="48" y="392"/>
                      </a:lnTo>
                      <a:lnTo>
                        <a:pt x="48" y="392"/>
                      </a:lnTo>
                      <a:close/>
                      <a:moveTo>
                        <a:pt x="86" y="318"/>
                      </a:moveTo>
                      <a:lnTo>
                        <a:pt x="88" y="316"/>
                      </a:lnTo>
                      <a:lnTo>
                        <a:pt x="99" y="326"/>
                      </a:lnTo>
                      <a:lnTo>
                        <a:pt x="86" y="318"/>
                      </a:lnTo>
                      <a:lnTo>
                        <a:pt x="86" y="318"/>
                      </a:lnTo>
                      <a:close/>
                      <a:moveTo>
                        <a:pt x="133" y="248"/>
                      </a:moveTo>
                      <a:lnTo>
                        <a:pt x="133" y="248"/>
                      </a:lnTo>
                      <a:lnTo>
                        <a:pt x="145" y="258"/>
                      </a:lnTo>
                      <a:lnTo>
                        <a:pt x="131" y="250"/>
                      </a:lnTo>
                      <a:lnTo>
                        <a:pt x="133" y="248"/>
                      </a:lnTo>
                      <a:close/>
                      <a:moveTo>
                        <a:pt x="188" y="188"/>
                      </a:moveTo>
                      <a:lnTo>
                        <a:pt x="188" y="186"/>
                      </a:lnTo>
                      <a:lnTo>
                        <a:pt x="197" y="198"/>
                      </a:lnTo>
                      <a:lnTo>
                        <a:pt x="186" y="188"/>
                      </a:lnTo>
                      <a:lnTo>
                        <a:pt x="188" y="188"/>
                      </a:lnTo>
                      <a:close/>
                      <a:moveTo>
                        <a:pt x="248" y="134"/>
                      </a:moveTo>
                      <a:lnTo>
                        <a:pt x="250" y="132"/>
                      </a:lnTo>
                      <a:lnTo>
                        <a:pt x="258" y="145"/>
                      </a:lnTo>
                      <a:lnTo>
                        <a:pt x="248" y="134"/>
                      </a:lnTo>
                      <a:lnTo>
                        <a:pt x="248" y="134"/>
                      </a:lnTo>
                      <a:close/>
                      <a:moveTo>
                        <a:pt x="318" y="86"/>
                      </a:moveTo>
                      <a:lnTo>
                        <a:pt x="318" y="86"/>
                      </a:lnTo>
                      <a:lnTo>
                        <a:pt x="325" y="100"/>
                      </a:lnTo>
                      <a:lnTo>
                        <a:pt x="316" y="88"/>
                      </a:lnTo>
                      <a:lnTo>
                        <a:pt x="318" y="86"/>
                      </a:lnTo>
                      <a:close/>
                      <a:moveTo>
                        <a:pt x="391" y="49"/>
                      </a:moveTo>
                      <a:lnTo>
                        <a:pt x="391" y="49"/>
                      </a:lnTo>
                      <a:lnTo>
                        <a:pt x="397" y="64"/>
                      </a:lnTo>
                      <a:lnTo>
                        <a:pt x="389" y="51"/>
                      </a:lnTo>
                      <a:lnTo>
                        <a:pt x="391" y="49"/>
                      </a:lnTo>
                      <a:close/>
                      <a:moveTo>
                        <a:pt x="470" y="22"/>
                      </a:moveTo>
                      <a:lnTo>
                        <a:pt x="472" y="22"/>
                      </a:lnTo>
                      <a:lnTo>
                        <a:pt x="474" y="37"/>
                      </a:lnTo>
                      <a:lnTo>
                        <a:pt x="470" y="22"/>
                      </a:lnTo>
                      <a:lnTo>
                        <a:pt x="470" y="22"/>
                      </a:lnTo>
                      <a:close/>
                      <a:moveTo>
                        <a:pt x="553" y="5"/>
                      </a:moveTo>
                      <a:lnTo>
                        <a:pt x="555" y="5"/>
                      </a:lnTo>
                      <a:lnTo>
                        <a:pt x="555" y="20"/>
                      </a:lnTo>
                      <a:lnTo>
                        <a:pt x="553" y="5"/>
                      </a:lnTo>
                      <a:lnTo>
                        <a:pt x="553" y="5"/>
                      </a:lnTo>
                      <a:close/>
                      <a:moveTo>
                        <a:pt x="640" y="0"/>
                      </a:moveTo>
                      <a:lnTo>
                        <a:pt x="642" y="0"/>
                      </a:lnTo>
                      <a:lnTo>
                        <a:pt x="642" y="15"/>
                      </a:lnTo>
                      <a:lnTo>
                        <a:pt x="640" y="0"/>
                      </a:lnTo>
                      <a:lnTo>
                        <a:pt x="640" y="0"/>
                      </a:lnTo>
                      <a:close/>
                      <a:moveTo>
                        <a:pt x="3856" y="0"/>
                      </a:moveTo>
                      <a:lnTo>
                        <a:pt x="3856" y="0"/>
                      </a:lnTo>
                      <a:lnTo>
                        <a:pt x="3854" y="15"/>
                      </a:lnTo>
                      <a:lnTo>
                        <a:pt x="3854" y="0"/>
                      </a:lnTo>
                      <a:lnTo>
                        <a:pt x="3856" y="0"/>
                      </a:lnTo>
                      <a:close/>
                      <a:moveTo>
                        <a:pt x="3943" y="5"/>
                      </a:moveTo>
                      <a:lnTo>
                        <a:pt x="3943" y="5"/>
                      </a:lnTo>
                      <a:lnTo>
                        <a:pt x="3939" y="20"/>
                      </a:lnTo>
                      <a:lnTo>
                        <a:pt x="3941" y="5"/>
                      </a:lnTo>
                      <a:lnTo>
                        <a:pt x="3943" y="5"/>
                      </a:lnTo>
                      <a:close/>
                      <a:moveTo>
                        <a:pt x="4026" y="22"/>
                      </a:moveTo>
                      <a:lnTo>
                        <a:pt x="4026" y="22"/>
                      </a:lnTo>
                      <a:lnTo>
                        <a:pt x="4022" y="37"/>
                      </a:lnTo>
                      <a:lnTo>
                        <a:pt x="4024" y="22"/>
                      </a:lnTo>
                      <a:lnTo>
                        <a:pt x="4026" y="22"/>
                      </a:lnTo>
                      <a:close/>
                      <a:moveTo>
                        <a:pt x="4105" y="49"/>
                      </a:moveTo>
                      <a:lnTo>
                        <a:pt x="4105" y="51"/>
                      </a:lnTo>
                      <a:lnTo>
                        <a:pt x="4099" y="64"/>
                      </a:lnTo>
                      <a:lnTo>
                        <a:pt x="4105" y="49"/>
                      </a:lnTo>
                      <a:lnTo>
                        <a:pt x="4105" y="49"/>
                      </a:lnTo>
                      <a:close/>
                      <a:moveTo>
                        <a:pt x="4178" y="86"/>
                      </a:moveTo>
                      <a:lnTo>
                        <a:pt x="4180" y="88"/>
                      </a:lnTo>
                      <a:lnTo>
                        <a:pt x="4171" y="100"/>
                      </a:lnTo>
                      <a:lnTo>
                        <a:pt x="4178" y="86"/>
                      </a:lnTo>
                      <a:lnTo>
                        <a:pt x="4178" y="86"/>
                      </a:lnTo>
                      <a:close/>
                      <a:moveTo>
                        <a:pt x="4248" y="134"/>
                      </a:moveTo>
                      <a:lnTo>
                        <a:pt x="4248" y="134"/>
                      </a:lnTo>
                      <a:lnTo>
                        <a:pt x="4238" y="145"/>
                      </a:lnTo>
                      <a:lnTo>
                        <a:pt x="4246" y="132"/>
                      </a:lnTo>
                      <a:lnTo>
                        <a:pt x="4248" y="134"/>
                      </a:lnTo>
                      <a:close/>
                      <a:moveTo>
                        <a:pt x="4308" y="188"/>
                      </a:moveTo>
                      <a:lnTo>
                        <a:pt x="4310" y="188"/>
                      </a:lnTo>
                      <a:lnTo>
                        <a:pt x="4299" y="198"/>
                      </a:lnTo>
                      <a:lnTo>
                        <a:pt x="4308" y="186"/>
                      </a:lnTo>
                      <a:lnTo>
                        <a:pt x="4308" y="188"/>
                      </a:lnTo>
                      <a:close/>
                      <a:moveTo>
                        <a:pt x="4363" y="248"/>
                      </a:moveTo>
                      <a:lnTo>
                        <a:pt x="4365" y="250"/>
                      </a:lnTo>
                      <a:lnTo>
                        <a:pt x="4351" y="258"/>
                      </a:lnTo>
                      <a:lnTo>
                        <a:pt x="4363" y="248"/>
                      </a:lnTo>
                      <a:lnTo>
                        <a:pt x="4363" y="248"/>
                      </a:lnTo>
                      <a:close/>
                      <a:moveTo>
                        <a:pt x="4410" y="318"/>
                      </a:moveTo>
                      <a:lnTo>
                        <a:pt x="4410" y="318"/>
                      </a:lnTo>
                      <a:lnTo>
                        <a:pt x="4397" y="326"/>
                      </a:lnTo>
                      <a:lnTo>
                        <a:pt x="4408" y="316"/>
                      </a:lnTo>
                      <a:lnTo>
                        <a:pt x="4410" y="318"/>
                      </a:lnTo>
                      <a:close/>
                      <a:moveTo>
                        <a:pt x="4446" y="392"/>
                      </a:moveTo>
                      <a:lnTo>
                        <a:pt x="4448" y="392"/>
                      </a:lnTo>
                      <a:lnTo>
                        <a:pt x="4432" y="397"/>
                      </a:lnTo>
                      <a:lnTo>
                        <a:pt x="4446" y="392"/>
                      </a:lnTo>
                      <a:lnTo>
                        <a:pt x="4446" y="392"/>
                      </a:lnTo>
                      <a:close/>
                      <a:moveTo>
                        <a:pt x="4474" y="471"/>
                      </a:moveTo>
                      <a:lnTo>
                        <a:pt x="4474" y="473"/>
                      </a:lnTo>
                      <a:lnTo>
                        <a:pt x="4459" y="474"/>
                      </a:lnTo>
                      <a:lnTo>
                        <a:pt x="4474" y="471"/>
                      </a:lnTo>
                      <a:lnTo>
                        <a:pt x="4474" y="471"/>
                      </a:lnTo>
                      <a:close/>
                      <a:moveTo>
                        <a:pt x="4491" y="554"/>
                      </a:moveTo>
                      <a:lnTo>
                        <a:pt x="4491" y="555"/>
                      </a:lnTo>
                      <a:lnTo>
                        <a:pt x="4476" y="557"/>
                      </a:lnTo>
                      <a:lnTo>
                        <a:pt x="4491" y="554"/>
                      </a:lnTo>
                      <a:lnTo>
                        <a:pt x="4491" y="554"/>
                      </a:lnTo>
                      <a:close/>
                      <a:moveTo>
                        <a:pt x="4496" y="640"/>
                      </a:moveTo>
                      <a:lnTo>
                        <a:pt x="4496" y="642"/>
                      </a:lnTo>
                      <a:lnTo>
                        <a:pt x="4481" y="642"/>
                      </a:lnTo>
                      <a:lnTo>
                        <a:pt x="4496" y="640"/>
                      </a:lnTo>
                      <a:lnTo>
                        <a:pt x="4496" y="640"/>
                      </a:lnTo>
                      <a:close/>
                      <a:moveTo>
                        <a:pt x="4496" y="3858"/>
                      </a:moveTo>
                      <a:lnTo>
                        <a:pt x="4496" y="3858"/>
                      </a:lnTo>
                      <a:lnTo>
                        <a:pt x="4481" y="3856"/>
                      </a:lnTo>
                      <a:lnTo>
                        <a:pt x="4496" y="3856"/>
                      </a:lnTo>
                      <a:lnTo>
                        <a:pt x="4496" y="3858"/>
                      </a:lnTo>
                      <a:close/>
                    </a:path>
                  </a:pathLst>
                </a:custGeom>
                <a:solidFill>
                  <a:srgbClr val="000000"/>
                </a:solidFill>
                <a:ln w="25400">
                  <a:solidFill>
                    <a:srgbClr val="000000"/>
                  </a:solidFill>
                  <a:prstDash val="solid"/>
                  <a:round/>
                  <a:headEnd/>
                  <a:tailEnd/>
                </a:ln>
              </p:spPr>
              <p:txBody>
                <a:bodyPr rot="0" vert="horz" wrap="square" lIns="91440" tIns="45720" rIns="91440" bIns="45720" anchor="t" anchorCtr="0" upright="1">
                  <a:noAutofit/>
                </a:bodyPr>
                <a:lstStyle/>
                <a:p>
                  <a:endParaRPr lang="en-US" sz="2800" dirty="0"/>
                </a:p>
              </p:txBody>
            </p:sp>
            <p:sp>
              <p:nvSpPr>
                <p:cNvPr id="624" name="Freeform 623"/>
                <p:cNvSpPr>
                  <a:spLocks/>
                </p:cNvSpPr>
                <p:nvPr/>
              </p:nvSpPr>
              <p:spPr bwMode="auto">
                <a:xfrm>
                  <a:off x="10495" y="4070"/>
                  <a:ext cx="221" cy="214"/>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7 h 572"/>
                    <a:gd name="T10" fmla="*/ 446 w 573"/>
                    <a:gd name="T11" fmla="*/ 523 h 572"/>
                    <a:gd name="T12" fmla="*/ 397 w 573"/>
                    <a:gd name="T13" fmla="*/ 550 h 572"/>
                    <a:gd name="T14" fmla="*/ 345 w 573"/>
                    <a:gd name="T15" fmla="*/ 567 h 572"/>
                    <a:gd name="T16" fmla="*/ 286 w 573"/>
                    <a:gd name="T17" fmla="*/ 572 h 572"/>
                    <a:gd name="T18" fmla="*/ 228 w 573"/>
                    <a:gd name="T19" fmla="*/ 567 h 572"/>
                    <a:gd name="T20" fmla="*/ 175 w 573"/>
                    <a:gd name="T21" fmla="*/ 550 h 572"/>
                    <a:gd name="T22" fmla="*/ 126 w 573"/>
                    <a:gd name="T23" fmla="*/ 523 h 572"/>
                    <a:gd name="T24" fmla="*/ 85 w 573"/>
                    <a:gd name="T25" fmla="*/ 487 h 572"/>
                    <a:gd name="T26" fmla="*/ 49 w 573"/>
                    <a:gd name="T27" fmla="*/ 446 h 572"/>
                    <a:gd name="T28" fmla="*/ 23 w 573"/>
                    <a:gd name="T29" fmla="*/ 397 h 572"/>
                    <a:gd name="T30" fmla="*/ 6 w 573"/>
                    <a:gd name="T31" fmla="*/ 344 h 572"/>
                    <a:gd name="T32" fmla="*/ 0 w 573"/>
                    <a:gd name="T33" fmla="*/ 286 h 572"/>
                    <a:gd name="T34" fmla="*/ 6 w 573"/>
                    <a:gd name="T35" fmla="*/ 228 h 572"/>
                    <a:gd name="T36" fmla="*/ 23 w 573"/>
                    <a:gd name="T37" fmla="*/ 175 h 572"/>
                    <a:gd name="T38" fmla="*/ 49 w 573"/>
                    <a:gd name="T39" fmla="*/ 126 h 572"/>
                    <a:gd name="T40" fmla="*/ 85 w 573"/>
                    <a:gd name="T41" fmla="*/ 84 h 572"/>
                    <a:gd name="T42" fmla="*/ 126 w 573"/>
                    <a:gd name="T43" fmla="*/ 49 h 572"/>
                    <a:gd name="T44" fmla="*/ 175 w 573"/>
                    <a:gd name="T45" fmla="*/ 22 h 572"/>
                    <a:gd name="T46" fmla="*/ 228 w 573"/>
                    <a:gd name="T47" fmla="*/ 5 h 572"/>
                    <a:gd name="T48" fmla="*/ 286 w 573"/>
                    <a:gd name="T49" fmla="*/ 0 h 572"/>
                    <a:gd name="T50" fmla="*/ 345 w 573"/>
                    <a:gd name="T51" fmla="*/ 5 h 572"/>
                    <a:gd name="T52" fmla="*/ 397 w 573"/>
                    <a:gd name="T53" fmla="*/ 22 h 572"/>
                    <a:gd name="T54" fmla="*/ 446 w 573"/>
                    <a:gd name="T55" fmla="*/ 49 h 572"/>
                    <a:gd name="T56" fmla="*/ 488 w 573"/>
                    <a:gd name="T57" fmla="*/ 84 h 572"/>
                    <a:gd name="T58" fmla="*/ 524 w 573"/>
                    <a:gd name="T59" fmla="*/ 126 h 572"/>
                    <a:gd name="T60" fmla="*/ 550 w 573"/>
                    <a:gd name="T61" fmla="*/ 175 h 572"/>
                    <a:gd name="T62" fmla="*/ 567 w 573"/>
                    <a:gd name="T63" fmla="*/ 228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7"/>
                      </a:lnTo>
                      <a:lnTo>
                        <a:pt x="446" y="523"/>
                      </a:lnTo>
                      <a:lnTo>
                        <a:pt x="397" y="550"/>
                      </a:lnTo>
                      <a:lnTo>
                        <a:pt x="345" y="567"/>
                      </a:lnTo>
                      <a:lnTo>
                        <a:pt x="286" y="572"/>
                      </a:lnTo>
                      <a:lnTo>
                        <a:pt x="228" y="567"/>
                      </a:lnTo>
                      <a:lnTo>
                        <a:pt x="175" y="550"/>
                      </a:lnTo>
                      <a:lnTo>
                        <a:pt x="126" y="523"/>
                      </a:lnTo>
                      <a:lnTo>
                        <a:pt x="85" y="487"/>
                      </a:lnTo>
                      <a:lnTo>
                        <a:pt x="49" y="446"/>
                      </a:lnTo>
                      <a:lnTo>
                        <a:pt x="23" y="397"/>
                      </a:lnTo>
                      <a:lnTo>
                        <a:pt x="6" y="344"/>
                      </a:lnTo>
                      <a:lnTo>
                        <a:pt x="0" y="286"/>
                      </a:lnTo>
                      <a:lnTo>
                        <a:pt x="6" y="228"/>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4" y="126"/>
                      </a:lnTo>
                      <a:lnTo>
                        <a:pt x="550" y="175"/>
                      </a:lnTo>
                      <a:lnTo>
                        <a:pt x="567" y="228"/>
                      </a:lnTo>
                      <a:lnTo>
                        <a:pt x="573"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25" name="Freeform 624"/>
                <p:cNvSpPr>
                  <a:spLocks/>
                </p:cNvSpPr>
                <p:nvPr/>
              </p:nvSpPr>
              <p:spPr bwMode="auto">
                <a:xfrm>
                  <a:off x="10495" y="4070"/>
                  <a:ext cx="221" cy="214"/>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7 h 572"/>
                    <a:gd name="T10" fmla="*/ 446 w 573"/>
                    <a:gd name="T11" fmla="*/ 523 h 572"/>
                    <a:gd name="T12" fmla="*/ 397 w 573"/>
                    <a:gd name="T13" fmla="*/ 550 h 572"/>
                    <a:gd name="T14" fmla="*/ 345 w 573"/>
                    <a:gd name="T15" fmla="*/ 567 h 572"/>
                    <a:gd name="T16" fmla="*/ 286 w 573"/>
                    <a:gd name="T17" fmla="*/ 572 h 572"/>
                    <a:gd name="T18" fmla="*/ 228 w 573"/>
                    <a:gd name="T19" fmla="*/ 567 h 572"/>
                    <a:gd name="T20" fmla="*/ 175 w 573"/>
                    <a:gd name="T21" fmla="*/ 550 h 572"/>
                    <a:gd name="T22" fmla="*/ 126 w 573"/>
                    <a:gd name="T23" fmla="*/ 523 h 572"/>
                    <a:gd name="T24" fmla="*/ 85 w 573"/>
                    <a:gd name="T25" fmla="*/ 487 h 572"/>
                    <a:gd name="T26" fmla="*/ 49 w 573"/>
                    <a:gd name="T27" fmla="*/ 446 h 572"/>
                    <a:gd name="T28" fmla="*/ 23 w 573"/>
                    <a:gd name="T29" fmla="*/ 397 h 572"/>
                    <a:gd name="T30" fmla="*/ 6 w 573"/>
                    <a:gd name="T31" fmla="*/ 344 h 572"/>
                    <a:gd name="T32" fmla="*/ 0 w 573"/>
                    <a:gd name="T33" fmla="*/ 286 h 572"/>
                    <a:gd name="T34" fmla="*/ 6 w 573"/>
                    <a:gd name="T35" fmla="*/ 228 h 572"/>
                    <a:gd name="T36" fmla="*/ 23 w 573"/>
                    <a:gd name="T37" fmla="*/ 175 h 572"/>
                    <a:gd name="T38" fmla="*/ 49 w 573"/>
                    <a:gd name="T39" fmla="*/ 126 h 572"/>
                    <a:gd name="T40" fmla="*/ 85 w 573"/>
                    <a:gd name="T41" fmla="*/ 84 h 572"/>
                    <a:gd name="T42" fmla="*/ 126 w 573"/>
                    <a:gd name="T43" fmla="*/ 49 h 572"/>
                    <a:gd name="T44" fmla="*/ 175 w 573"/>
                    <a:gd name="T45" fmla="*/ 22 h 572"/>
                    <a:gd name="T46" fmla="*/ 228 w 573"/>
                    <a:gd name="T47" fmla="*/ 5 h 572"/>
                    <a:gd name="T48" fmla="*/ 286 w 573"/>
                    <a:gd name="T49" fmla="*/ 0 h 572"/>
                    <a:gd name="T50" fmla="*/ 345 w 573"/>
                    <a:gd name="T51" fmla="*/ 5 h 572"/>
                    <a:gd name="T52" fmla="*/ 397 w 573"/>
                    <a:gd name="T53" fmla="*/ 22 h 572"/>
                    <a:gd name="T54" fmla="*/ 446 w 573"/>
                    <a:gd name="T55" fmla="*/ 49 h 572"/>
                    <a:gd name="T56" fmla="*/ 488 w 573"/>
                    <a:gd name="T57" fmla="*/ 84 h 572"/>
                    <a:gd name="T58" fmla="*/ 524 w 573"/>
                    <a:gd name="T59" fmla="*/ 126 h 572"/>
                    <a:gd name="T60" fmla="*/ 550 w 573"/>
                    <a:gd name="T61" fmla="*/ 175 h 572"/>
                    <a:gd name="T62" fmla="*/ 567 w 573"/>
                    <a:gd name="T63" fmla="*/ 228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7"/>
                      </a:lnTo>
                      <a:lnTo>
                        <a:pt x="446" y="523"/>
                      </a:lnTo>
                      <a:lnTo>
                        <a:pt x="397" y="550"/>
                      </a:lnTo>
                      <a:lnTo>
                        <a:pt x="345" y="567"/>
                      </a:lnTo>
                      <a:lnTo>
                        <a:pt x="286" y="572"/>
                      </a:lnTo>
                      <a:lnTo>
                        <a:pt x="228" y="567"/>
                      </a:lnTo>
                      <a:lnTo>
                        <a:pt x="175" y="550"/>
                      </a:lnTo>
                      <a:lnTo>
                        <a:pt x="126" y="523"/>
                      </a:lnTo>
                      <a:lnTo>
                        <a:pt x="85" y="487"/>
                      </a:lnTo>
                      <a:lnTo>
                        <a:pt x="49" y="446"/>
                      </a:lnTo>
                      <a:lnTo>
                        <a:pt x="23" y="397"/>
                      </a:lnTo>
                      <a:lnTo>
                        <a:pt x="6" y="344"/>
                      </a:lnTo>
                      <a:lnTo>
                        <a:pt x="0" y="286"/>
                      </a:lnTo>
                      <a:lnTo>
                        <a:pt x="6" y="228"/>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4" y="126"/>
                      </a:lnTo>
                      <a:lnTo>
                        <a:pt x="550" y="175"/>
                      </a:lnTo>
                      <a:lnTo>
                        <a:pt x="567" y="228"/>
                      </a:lnTo>
                      <a:lnTo>
                        <a:pt x="573"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26" name="Freeform 625"/>
                <p:cNvSpPr>
                  <a:spLocks/>
                </p:cNvSpPr>
                <p:nvPr/>
              </p:nvSpPr>
              <p:spPr bwMode="auto">
                <a:xfrm>
                  <a:off x="10851" y="4070"/>
                  <a:ext cx="221" cy="214"/>
                </a:xfrm>
                <a:custGeom>
                  <a:avLst/>
                  <a:gdLst>
                    <a:gd name="T0" fmla="*/ 572 w 572"/>
                    <a:gd name="T1" fmla="*/ 286 h 572"/>
                    <a:gd name="T2" fmla="*/ 567 w 572"/>
                    <a:gd name="T3" fmla="*/ 344 h 572"/>
                    <a:gd name="T4" fmla="*/ 550 w 572"/>
                    <a:gd name="T5" fmla="*/ 397 h 572"/>
                    <a:gd name="T6" fmla="*/ 523 w 572"/>
                    <a:gd name="T7" fmla="*/ 446 h 572"/>
                    <a:gd name="T8" fmla="*/ 490 w 572"/>
                    <a:gd name="T9" fmla="*/ 487 h 572"/>
                    <a:gd name="T10" fmla="*/ 446 w 572"/>
                    <a:gd name="T11" fmla="*/ 523 h 572"/>
                    <a:gd name="T12" fmla="*/ 397 w 572"/>
                    <a:gd name="T13" fmla="*/ 550 h 572"/>
                    <a:gd name="T14" fmla="*/ 345 w 572"/>
                    <a:gd name="T15" fmla="*/ 567 h 572"/>
                    <a:gd name="T16" fmla="*/ 286 w 572"/>
                    <a:gd name="T17" fmla="*/ 572 h 572"/>
                    <a:gd name="T18" fmla="*/ 230 w 572"/>
                    <a:gd name="T19" fmla="*/ 567 h 572"/>
                    <a:gd name="T20" fmla="*/ 175 w 572"/>
                    <a:gd name="T21" fmla="*/ 550 h 572"/>
                    <a:gd name="T22" fmla="*/ 126 w 572"/>
                    <a:gd name="T23" fmla="*/ 523 h 572"/>
                    <a:gd name="T24" fmla="*/ 85 w 572"/>
                    <a:gd name="T25" fmla="*/ 487 h 572"/>
                    <a:gd name="T26" fmla="*/ 49 w 572"/>
                    <a:gd name="T27" fmla="*/ 446 h 572"/>
                    <a:gd name="T28" fmla="*/ 23 w 572"/>
                    <a:gd name="T29" fmla="*/ 397 h 572"/>
                    <a:gd name="T30" fmla="*/ 6 w 572"/>
                    <a:gd name="T31" fmla="*/ 344 h 572"/>
                    <a:gd name="T32" fmla="*/ 0 w 572"/>
                    <a:gd name="T33" fmla="*/ 286 h 572"/>
                    <a:gd name="T34" fmla="*/ 6 w 572"/>
                    <a:gd name="T35" fmla="*/ 228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30 w 572"/>
                    <a:gd name="T47" fmla="*/ 5 h 572"/>
                    <a:gd name="T48" fmla="*/ 286 w 572"/>
                    <a:gd name="T49" fmla="*/ 0 h 572"/>
                    <a:gd name="T50" fmla="*/ 345 w 572"/>
                    <a:gd name="T51" fmla="*/ 5 h 572"/>
                    <a:gd name="T52" fmla="*/ 397 w 572"/>
                    <a:gd name="T53" fmla="*/ 22 h 572"/>
                    <a:gd name="T54" fmla="*/ 446 w 572"/>
                    <a:gd name="T55" fmla="*/ 49 h 572"/>
                    <a:gd name="T56" fmla="*/ 490 w 572"/>
                    <a:gd name="T57" fmla="*/ 84 h 572"/>
                    <a:gd name="T58" fmla="*/ 523 w 572"/>
                    <a:gd name="T59" fmla="*/ 126 h 572"/>
                    <a:gd name="T60" fmla="*/ 550 w 572"/>
                    <a:gd name="T61" fmla="*/ 175 h 572"/>
                    <a:gd name="T62" fmla="*/ 567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90" y="487"/>
                      </a:lnTo>
                      <a:lnTo>
                        <a:pt x="446" y="523"/>
                      </a:lnTo>
                      <a:lnTo>
                        <a:pt x="397" y="550"/>
                      </a:lnTo>
                      <a:lnTo>
                        <a:pt x="345" y="567"/>
                      </a:lnTo>
                      <a:lnTo>
                        <a:pt x="286" y="572"/>
                      </a:lnTo>
                      <a:lnTo>
                        <a:pt x="230" y="567"/>
                      </a:lnTo>
                      <a:lnTo>
                        <a:pt x="175" y="550"/>
                      </a:lnTo>
                      <a:lnTo>
                        <a:pt x="126" y="523"/>
                      </a:lnTo>
                      <a:lnTo>
                        <a:pt x="85" y="487"/>
                      </a:lnTo>
                      <a:lnTo>
                        <a:pt x="49" y="446"/>
                      </a:lnTo>
                      <a:lnTo>
                        <a:pt x="23" y="397"/>
                      </a:lnTo>
                      <a:lnTo>
                        <a:pt x="6" y="344"/>
                      </a:lnTo>
                      <a:lnTo>
                        <a:pt x="0" y="286"/>
                      </a:lnTo>
                      <a:lnTo>
                        <a:pt x="6" y="228"/>
                      </a:lnTo>
                      <a:lnTo>
                        <a:pt x="23" y="175"/>
                      </a:lnTo>
                      <a:lnTo>
                        <a:pt x="49" y="126"/>
                      </a:lnTo>
                      <a:lnTo>
                        <a:pt x="85" y="84"/>
                      </a:lnTo>
                      <a:lnTo>
                        <a:pt x="126" y="49"/>
                      </a:lnTo>
                      <a:lnTo>
                        <a:pt x="175" y="22"/>
                      </a:lnTo>
                      <a:lnTo>
                        <a:pt x="230" y="5"/>
                      </a:lnTo>
                      <a:lnTo>
                        <a:pt x="286" y="0"/>
                      </a:lnTo>
                      <a:lnTo>
                        <a:pt x="345" y="5"/>
                      </a:lnTo>
                      <a:lnTo>
                        <a:pt x="397" y="22"/>
                      </a:lnTo>
                      <a:lnTo>
                        <a:pt x="446" y="49"/>
                      </a:lnTo>
                      <a:lnTo>
                        <a:pt x="490" y="84"/>
                      </a:lnTo>
                      <a:lnTo>
                        <a:pt x="523" y="126"/>
                      </a:lnTo>
                      <a:lnTo>
                        <a:pt x="550" y="175"/>
                      </a:lnTo>
                      <a:lnTo>
                        <a:pt x="567" y="228"/>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27" name="Freeform 626"/>
                <p:cNvSpPr>
                  <a:spLocks/>
                </p:cNvSpPr>
                <p:nvPr/>
              </p:nvSpPr>
              <p:spPr bwMode="auto">
                <a:xfrm>
                  <a:off x="10851" y="4070"/>
                  <a:ext cx="221" cy="214"/>
                </a:xfrm>
                <a:custGeom>
                  <a:avLst/>
                  <a:gdLst>
                    <a:gd name="T0" fmla="*/ 572 w 572"/>
                    <a:gd name="T1" fmla="*/ 286 h 572"/>
                    <a:gd name="T2" fmla="*/ 567 w 572"/>
                    <a:gd name="T3" fmla="*/ 344 h 572"/>
                    <a:gd name="T4" fmla="*/ 550 w 572"/>
                    <a:gd name="T5" fmla="*/ 397 h 572"/>
                    <a:gd name="T6" fmla="*/ 523 w 572"/>
                    <a:gd name="T7" fmla="*/ 446 h 572"/>
                    <a:gd name="T8" fmla="*/ 490 w 572"/>
                    <a:gd name="T9" fmla="*/ 487 h 572"/>
                    <a:gd name="T10" fmla="*/ 446 w 572"/>
                    <a:gd name="T11" fmla="*/ 523 h 572"/>
                    <a:gd name="T12" fmla="*/ 397 w 572"/>
                    <a:gd name="T13" fmla="*/ 550 h 572"/>
                    <a:gd name="T14" fmla="*/ 345 w 572"/>
                    <a:gd name="T15" fmla="*/ 567 h 572"/>
                    <a:gd name="T16" fmla="*/ 286 w 572"/>
                    <a:gd name="T17" fmla="*/ 572 h 572"/>
                    <a:gd name="T18" fmla="*/ 230 w 572"/>
                    <a:gd name="T19" fmla="*/ 567 h 572"/>
                    <a:gd name="T20" fmla="*/ 175 w 572"/>
                    <a:gd name="T21" fmla="*/ 550 h 572"/>
                    <a:gd name="T22" fmla="*/ 126 w 572"/>
                    <a:gd name="T23" fmla="*/ 523 h 572"/>
                    <a:gd name="T24" fmla="*/ 85 w 572"/>
                    <a:gd name="T25" fmla="*/ 487 h 572"/>
                    <a:gd name="T26" fmla="*/ 49 w 572"/>
                    <a:gd name="T27" fmla="*/ 446 h 572"/>
                    <a:gd name="T28" fmla="*/ 23 w 572"/>
                    <a:gd name="T29" fmla="*/ 397 h 572"/>
                    <a:gd name="T30" fmla="*/ 6 w 572"/>
                    <a:gd name="T31" fmla="*/ 344 h 572"/>
                    <a:gd name="T32" fmla="*/ 0 w 572"/>
                    <a:gd name="T33" fmla="*/ 286 h 572"/>
                    <a:gd name="T34" fmla="*/ 6 w 572"/>
                    <a:gd name="T35" fmla="*/ 228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30 w 572"/>
                    <a:gd name="T47" fmla="*/ 5 h 572"/>
                    <a:gd name="T48" fmla="*/ 286 w 572"/>
                    <a:gd name="T49" fmla="*/ 0 h 572"/>
                    <a:gd name="T50" fmla="*/ 345 w 572"/>
                    <a:gd name="T51" fmla="*/ 5 h 572"/>
                    <a:gd name="T52" fmla="*/ 397 w 572"/>
                    <a:gd name="T53" fmla="*/ 22 h 572"/>
                    <a:gd name="T54" fmla="*/ 446 w 572"/>
                    <a:gd name="T55" fmla="*/ 49 h 572"/>
                    <a:gd name="T56" fmla="*/ 490 w 572"/>
                    <a:gd name="T57" fmla="*/ 84 h 572"/>
                    <a:gd name="T58" fmla="*/ 523 w 572"/>
                    <a:gd name="T59" fmla="*/ 126 h 572"/>
                    <a:gd name="T60" fmla="*/ 550 w 572"/>
                    <a:gd name="T61" fmla="*/ 175 h 572"/>
                    <a:gd name="T62" fmla="*/ 567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90" y="487"/>
                      </a:lnTo>
                      <a:lnTo>
                        <a:pt x="446" y="523"/>
                      </a:lnTo>
                      <a:lnTo>
                        <a:pt x="397" y="550"/>
                      </a:lnTo>
                      <a:lnTo>
                        <a:pt x="345" y="567"/>
                      </a:lnTo>
                      <a:lnTo>
                        <a:pt x="286" y="572"/>
                      </a:lnTo>
                      <a:lnTo>
                        <a:pt x="230" y="567"/>
                      </a:lnTo>
                      <a:lnTo>
                        <a:pt x="175" y="550"/>
                      </a:lnTo>
                      <a:lnTo>
                        <a:pt x="126" y="523"/>
                      </a:lnTo>
                      <a:lnTo>
                        <a:pt x="85" y="487"/>
                      </a:lnTo>
                      <a:lnTo>
                        <a:pt x="49" y="446"/>
                      </a:lnTo>
                      <a:lnTo>
                        <a:pt x="23" y="397"/>
                      </a:lnTo>
                      <a:lnTo>
                        <a:pt x="6" y="344"/>
                      </a:lnTo>
                      <a:lnTo>
                        <a:pt x="0" y="286"/>
                      </a:lnTo>
                      <a:lnTo>
                        <a:pt x="6" y="228"/>
                      </a:lnTo>
                      <a:lnTo>
                        <a:pt x="23" y="175"/>
                      </a:lnTo>
                      <a:lnTo>
                        <a:pt x="49" y="126"/>
                      </a:lnTo>
                      <a:lnTo>
                        <a:pt x="85" y="84"/>
                      </a:lnTo>
                      <a:lnTo>
                        <a:pt x="126" y="49"/>
                      </a:lnTo>
                      <a:lnTo>
                        <a:pt x="175" y="22"/>
                      </a:lnTo>
                      <a:lnTo>
                        <a:pt x="230" y="5"/>
                      </a:lnTo>
                      <a:lnTo>
                        <a:pt x="286" y="0"/>
                      </a:lnTo>
                      <a:lnTo>
                        <a:pt x="345" y="5"/>
                      </a:lnTo>
                      <a:lnTo>
                        <a:pt x="397" y="22"/>
                      </a:lnTo>
                      <a:lnTo>
                        <a:pt x="446" y="49"/>
                      </a:lnTo>
                      <a:lnTo>
                        <a:pt x="490" y="84"/>
                      </a:lnTo>
                      <a:lnTo>
                        <a:pt x="523" y="126"/>
                      </a:lnTo>
                      <a:lnTo>
                        <a:pt x="550" y="175"/>
                      </a:lnTo>
                      <a:lnTo>
                        <a:pt x="567" y="228"/>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28" name="Freeform 627"/>
                <p:cNvSpPr>
                  <a:spLocks/>
                </p:cNvSpPr>
                <p:nvPr/>
              </p:nvSpPr>
              <p:spPr bwMode="auto">
                <a:xfrm>
                  <a:off x="11207" y="4070"/>
                  <a:ext cx="222" cy="214"/>
                </a:xfrm>
                <a:custGeom>
                  <a:avLst/>
                  <a:gdLst>
                    <a:gd name="T0" fmla="*/ 572 w 572"/>
                    <a:gd name="T1" fmla="*/ 286 h 572"/>
                    <a:gd name="T2" fmla="*/ 566 w 572"/>
                    <a:gd name="T3" fmla="*/ 344 h 572"/>
                    <a:gd name="T4" fmla="*/ 550 w 572"/>
                    <a:gd name="T5" fmla="*/ 397 h 572"/>
                    <a:gd name="T6" fmla="*/ 523 w 572"/>
                    <a:gd name="T7" fmla="*/ 446 h 572"/>
                    <a:gd name="T8" fmla="*/ 487 w 572"/>
                    <a:gd name="T9" fmla="*/ 487 h 572"/>
                    <a:gd name="T10" fmla="*/ 446 w 572"/>
                    <a:gd name="T11" fmla="*/ 523 h 572"/>
                    <a:gd name="T12" fmla="*/ 397 w 572"/>
                    <a:gd name="T13" fmla="*/ 550 h 572"/>
                    <a:gd name="T14" fmla="*/ 342 w 572"/>
                    <a:gd name="T15" fmla="*/ 567 h 572"/>
                    <a:gd name="T16" fmla="*/ 286 w 572"/>
                    <a:gd name="T17" fmla="*/ 572 h 572"/>
                    <a:gd name="T18" fmla="*/ 228 w 572"/>
                    <a:gd name="T19" fmla="*/ 567 h 572"/>
                    <a:gd name="T20" fmla="*/ 175 w 572"/>
                    <a:gd name="T21" fmla="*/ 550 h 572"/>
                    <a:gd name="T22" fmla="*/ 126 w 572"/>
                    <a:gd name="T23" fmla="*/ 523 h 572"/>
                    <a:gd name="T24" fmla="*/ 83 w 572"/>
                    <a:gd name="T25" fmla="*/ 487 h 572"/>
                    <a:gd name="T26" fmla="*/ 49 w 572"/>
                    <a:gd name="T27" fmla="*/ 446 h 572"/>
                    <a:gd name="T28" fmla="*/ 22 w 572"/>
                    <a:gd name="T29" fmla="*/ 397 h 572"/>
                    <a:gd name="T30" fmla="*/ 5 w 572"/>
                    <a:gd name="T31" fmla="*/ 344 h 572"/>
                    <a:gd name="T32" fmla="*/ 0 w 572"/>
                    <a:gd name="T33" fmla="*/ 286 h 572"/>
                    <a:gd name="T34" fmla="*/ 5 w 572"/>
                    <a:gd name="T35" fmla="*/ 228 h 572"/>
                    <a:gd name="T36" fmla="*/ 22 w 572"/>
                    <a:gd name="T37" fmla="*/ 175 h 572"/>
                    <a:gd name="T38" fmla="*/ 49 w 572"/>
                    <a:gd name="T39" fmla="*/ 126 h 572"/>
                    <a:gd name="T40" fmla="*/ 83 w 572"/>
                    <a:gd name="T41" fmla="*/ 84 h 572"/>
                    <a:gd name="T42" fmla="*/ 126 w 572"/>
                    <a:gd name="T43" fmla="*/ 49 h 572"/>
                    <a:gd name="T44" fmla="*/ 175 w 572"/>
                    <a:gd name="T45" fmla="*/ 22 h 572"/>
                    <a:gd name="T46" fmla="*/ 228 w 572"/>
                    <a:gd name="T47" fmla="*/ 5 h 572"/>
                    <a:gd name="T48" fmla="*/ 286 w 572"/>
                    <a:gd name="T49" fmla="*/ 0 h 572"/>
                    <a:gd name="T50" fmla="*/ 342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6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6" y="344"/>
                      </a:lnTo>
                      <a:lnTo>
                        <a:pt x="550" y="397"/>
                      </a:lnTo>
                      <a:lnTo>
                        <a:pt x="523" y="446"/>
                      </a:lnTo>
                      <a:lnTo>
                        <a:pt x="487" y="487"/>
                      </a:lnTo>
                      <a:lnTo>
                        <a:pt x="446" y="523"/>
                      </a:lnTo>
                      <a:lnTo>
                        <a:pt x="397" y="550"/>
                      </a:lnTo>
                      <a:lnTo>
                        <a:pt x="342" y="567"/>
                      </a:lnTo>
                      <a:lnTo>
                        <a:pt x="286" y="572"/>
                      </a:lnTo>
                      <a:lnTo>
                        <a:pt x="228" y="567"/>
                      </a:lnTo>
                      <a:lnTo>
                        <a:pt x="175" y="550"/>
                      </a:lnTo>
                      <a:lnTo>
                        <a:pt x="126" y="523"/>
                      </a:lnTo>
                      <a:lnTo>
                        <a:pt x="83" y="487"/>
                      </a:lnTo>
                      <a:lnTo>
                        <a:pt x="49" y="446"/>
                      </a:lnTo>
                      <a:lnTo>
                        <a:pt x="22" y="397"/>
                      </a:lnTo>
                      <a:lnTo>
                        <a:pt x="5" y="344"/>
                      </a:lnTo>
                      <a:lnTo>
                        <a:pt x="0" y="286"/>
                      </a:lnTo>
                      <a:lnTo>
                        <a:pt x="5" y="228"/>
                      </a:lnTo>
                      <a:lnTo>
                        <a:pt x="22" y="175"/>
                      </a:lnTo>
                      <a:lnTo>
                        <a:pt x="49" y="126"/>
                      </a:lnTo>
                      <a:lnTo>
                        <a:pt x="83" y="84"/>
                      </a:lnTo>
                      <a:lnTo>
                        <a:pt x="126" y="49"/>
                      </a:lnTo>
                      <a:lnTo>
                        <a:pt x="175" y="22"/>
                      </a:lnTo>
                      <a:lnTo>
                        <a:pt x="228" y="5"/>
                      </a:lnTo>
                      <a:lnTo>
                        <a:pt x="286" y="0"/>
                      </a:lnTo>
                      <a:lnTo>
                        <a:pt x="342" y="5"/>
                      </a:lnTo>
                      <a:lnTo>
                        <a:pt x="397" y="22"/>
                      </a:lnTo>
                      <a:lnTo>
                        <a:pt x="446" y="49"/>
                      </a:lnTo>
                      <a:lnTo>
                        <a:pt x="487" y="84"/>
                      </a:lnTo>
                      <a:lnTo>
                        <a:pt x="523" y="126"/>
                      </a:lnTo>
                      <a:lnTo>
                        <a:pt x="550" y="175"/>
                      </a:lnTo>
                      <a:lnTo>
                        <a:pt x="566" y="228"/>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29" name="Freeform 628"/>
                <p:cNvSpPr>
                  <a:spLocks/>
                </p:cNvSpPr>
                <p:nvPr/>
              </p:nvSpPr>
              <p:spPr bwMode="auto">
                <a:xfrm>
                  <a:off x="11207" y="4070"/>
                  <a:ext cx="222" cy="214"/>
                </a:xfrm>
                <a:custGeom>
                  <a:avLst/>
                  <a:gdLst>
                    <a:gd name="T0" fmla="*/ 572 w 572"/>
                    <a:gd name="T1" fmla="*/ 286 h 572"/>
                    <a:gd name="T2" fmla="*/ 566 w 572"/>
                    <a:gd name="T3" fmla="*/ 344 h 572"/>
                    <a:gd name="T4" fmla="*/ 550 w 572"/>
                    <a:gd name="T5" fmla="*/ 397 h 572"/>
                    <a:gd name="T6" fmla="*/ 523 w 572"/>
                    <a:gd name="T7" fmla="*/ 446 h 572"/>
                    <a:gd name="T8" fmla="*/ 487 w 572"/>
                    <a:gd name="T9" fmla="*/ 487 h 572"/>
                    <a:gd name="T10" fmla="*/ 446 w 572"/>
                    <a:gd name="T11" fmla="*/ 523 h 572"/>
                    <a:gd name="T12" fmla="*/ 397 w 572"/>
                    <a:gd name="T13" fmla="*/ 550 h 572"/>
                    <a:gd name="T14" fmla="*/ 342 w 572"/>
                    <a:gd name="T15" fmla="*/ 567 h 572"/>
                    <a:gd name="T16" fmla="*/ 286 w 572"/>
                    <a:gd name="T17" fmla="*/ 572 h 572"/>
                    <a:gd name="T18" fmla="*/ 228 w 572"/>
                    <a:gd name="T19" fmla="*/ 567 h 572"/>
                    <a:gd name="T20" fmla="*/ 175 w 572"/>
                    <a:gd name="T21" fmla="*/ 550 h 572"/>
                    <a:gd name="T22" fmla="*/ 126 w 572"/>
                    <a:gd name="T23" fmla="*/ 523 h 572"/>
                    <a:gd name="T24" fmla="*/ 83 w 572"/>
                    <a:gd name="T25" fmla="*/ 487 h 572"/>
                    <a:gd name="T26" fmla="*/ 49 w 572"/>
                    <a:gd name="T27" fmla="*/ 446 h 572"/>
                    <a:gd name="T28" fmla="*/ 22 w 572"/>
                    <a:gd name="T29" fmla="*/ 397 h 572"/>
                    <a:gd name="T30" fmla="*/ 5 w 572"/>
                    <a:gd name="T31" fmla="*/ 344 h 572"/>
                    <a:gd name="T32" fmla="*/ 0 w 572"/>
                    <a:gd name="T33" fmla="*/ 286 h 572"/>
                    <a:gd name="T34" fmla="*/ 5 w 572"/>
                    <a:gd name="T35" fmla="*/ 228 h 572"/>
                    <a:gd name="T36" fmla="*/ 22 w 572"/>
                    <a:gd name="T37" fmla="*/ 175 h 572"/>
                    <a:gd name="T38" fmla="*/ 49 w 572"/>
                    <a:gd name="T39" fmla="*/ 126 h 572"/>
                    <a:gd name="T40" fmla="*/ 83 w 572"/>
                    <a:gd name="T41" fmla="*/ 84 h 572"/>
                    <a:gd name="T42" fmla="*/ 126 w 572"/>
                    <a:gd name="T43" fmla="*/ 49 h 572"/>
                    <a:gd name="T44" fmla="*/ 175 w 572"/>
                    <a:gd name="T45" fmla="*/ 22 h 572"/>
                    <a:gd name="T46" fmla="*/ 228 w 572"/>
                    <a:gd name="T47" fmla="*/ 5 h 572"/>
                    <a:gd name="T48" fmla="*/ 286 w 572"/>
                    <a:gd name="T49" fmla="*/ 0 h 572"/>
                    <a:gd name="T50" fmla="*/ 342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6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6" y="344"/>
                      </a:lnTo>
                      <a:lnTo>
                        <a:pt x="550" y="397"/>
                      </a:lnTo>
                      <a:lnTo>
                        <a:pt x="523" y="446"/>
                      </a:lnTo>
                      <a:lnTo>
                        <a:pt x="487" y="487"/>
                      </a:lnTo>
                      <a:lnTo>
                        <a:pt x="446" y="523"/>
                      </a:lnTo>
                      <a:lnTo>
                        <a:pt x="397" y="550"/>
                      </a:lnTo>
                      <a:lnTo>
                        <a:pt x="342" y="567"/>
                      </a:lnTo>
                      <a:lnTo>
                        <a:pt x="286" y="572"/>
                      </a:lnTo>
                      <a:lnTo>
                        <a:pt x="228" y="567"/>
                      </a:lnTo>
                      <a:lnTo>
                        <a:pt x="175" y="550"/>
                      </a:lnTo>
                      <a:lnTo>
                        <a:pt x="126" y="523"/>
                      </a:lnTo>
                      <a:lnTo>
                        <a:pt x="83" y="487"/>
                      </a:lnTo>
                      <a:lnTo>
                        <a:pt x="49" y="446"/>
                      </a:lnTo>
                      <a:lnTo>
                        <a:pt x="22" y="397"/>
                      </a:lnTo>
                      <a:lnTo>
                        <a:pt x="5" y="344"/>
                      </a:lnTo>
                      <a:lnTo>
                        <a:pt x="0" y="286"/>
                      </a:lnTo>
                      <a:lnTo>
                        <a:pt x="5" y="228"/>
                      </a:lnTo>
                      <a:lnTo>
                        <a:pt x="22" y="175"/>
                      </a:lnTo>
                      <a:lnTo>
                        <a:pt x="49" y="126"/>
                      </a:lnTo>
                      <a:lnTo>
                        <a:pt x="83" y="84"/>
                      </a:lnTo>
                      <a:lnTo>
                        <a:pt x="126" y="49"/>
                      </a:lnTo>
                      <a:lnTo>
                        <a:pt x="175" y="22"/>
                      </a:lnTo>
                      <a:lnTo>
                        <a:pt x="228" y="5"/>
                      </a:lnTo>
                      <a:lnTo>
                        <a:pt x="286" y="0"/>
                      </a:lnTo>
                      <a:lnTo>
                        <a:pt x="342" y="5"/>
                      </a:lnTo>
                      <a:lnTo>
                        <a:pt x="397" y="22"/>
                      </a:lnTo>
                      <a:lnTo>
                        <a:pt x="446" y="49"/>
                      </a:lnTo>
                      <a:lnTo>
                        <a:pt x="487" y="84"/>
                      </a:lnTo>
                      <a:lnTo>
                        <a:pt x="523" y="126"/>
                      </a:lnTo>
                      <a:lnTo>
                        <a:pt x="550" y="175"/>
                      </a:lnTo>
                      <a:lnTo>
                        <a:pt x="566" y="228"/>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30" name="Freeform 629"/>
                <p:cNvSpPr>
                  <a:spLocks/>
                </p:cNvSpPr>
                <p:nvPr/>
              </p:nvSpPr>
              <p:spPr bwMode="auto">
                <a:xfrm>
                  <a:off x="11564" y="4070"/>
                  <a:ext cx="221" cy="214"/>
                </a:xfrm>
                <a:custGeom>
                  <a:avLst/>
                  <a:gdLst>
                    <a:gd name="T0" fmla="*/ 572 w 572"/>
                    <a:gd name="T1" fmla="*/ 286 h 572"/>
                    <a:gd name="T2" fmla="*/ 566 w 572"/>
                    <a:gd name="T3" fmla="*/ 344 h 572"/>
                    <a:gd name="T4" fmla="*/ 549 w 572"/>
                    <a:gd name="T5" fmla="*/ 397 h 572"/>
                    <a:gd name="T6" fmla="*/ 523 w 572"/>
                    <a:gd name="T7" fmla="*/ 446 h 572"/>
                    <a:gd name="T8" fmla="*/ 487 w 572"/>
                    <a:gd name="T9" fmla="*/ 487 h 572"/>
                    <a:gd name="T10" fmla="*/ 446 w 572"/>
                    <a:gd name="T11" fmla="*/ 523 h 572"/>
                    <a:gd name="T12" fmla="*/ 397 w 572"/>
                    <a:gd name="T13" fmla="*/ 550 h 572"/>
                    <a:gd name="T14" fmla="*/ 344 w 572"/>
                    <a:gd name="T15" fmla="*/ 567 h 572"/>
                    <a:gd name="T16" fmla="*/ 286 w 572"/>
                    <a:gd name="T17" fmla="*/ 572 h 572"/>
                    <a:gd name="T18" fmla="*/ 227 w 572"/>
                    <a:gd name="T19" fmla="*/ 567 h 572"/>
                    <a:gd name="T20" fmla="*/ 175 w 572"/>
                    <a:gd name="T21" fmla="*/ 550 h 572"/>
                    <a:gd name="T22" fmla="*/ 126 w 572"/>
                    <a:gd name="T23" fmla="*/ 523 h 572"/>
                    <a:gd name="T24" fmla="*/ 84 w 572"/>
                    <a:gd name="T25" fmla="*/ 487 h 572"/>
                    <a:gd name="T26" fmla="*/ 48 w 572"/>
                    <a:gd name="T27" fmla="*/ 446 h 572"/>
                    <a:gd name="T28" fmla="*/ 22 w 572"/>
                    <a:gd name="T29" fmla="*/ 397 h 572"/>
                    <a:gd name="T30" fmla="*/ 5 w 572"/>
                    <a:gd name="T31" fmla="*/ 344 h 572"/>
                    <a:gd name="T32" fmla="*/ 0 w 572"/>
                    <a:gd name="T33" fmla="*/ 286 h 572"/>
                    <a:gd name="T34" fmla="*/ 5 w 572"/>
                    <a:gd name="T35" fmla="*/ 228 h 572"/>
                    <a:gd name="T36" fmla="*/ 22 w 572"/>
                    <a:gd name="T37" fmla="*/ 175 h 572"/>
                    <a:gd name="T38" fmla="*/ 48 w 572"/>
                    <a:gd name="T39" fmla="*/ 126 h 572"/>
                    <a:gd name="T40" fmla="*/ 84 w 572"/>
                    <a:gd name="T41" fmla="*/ 84 h 572"/>
                    <a:gd name="T42" fmla="*/ 126 w 572"/>
                    <a:gd name="T43" fmla="*/ 49 h 572"/>
                    <a:gd name="T44" fmla="*/ 175 w 572"/>
                    <a:gd name="T45" fmla="*/ 22 h 572"/>
                    <a:gd name="T46" fmla="*/ 227 w 572"/>
                    <a:gd name="T47" fmla="*/ 5 h 572"/>
                    <a:gd name="T48" fmla="*/ 286 w 572"/>
                    <a:gd name="T49" fmla="*/ 0 h 572"/>
                    <a:gd name="T50" fmla="*/ 344 w 572"/>
                    <a:gd name="T51" fmla="*/ 5 h 572"/>
                    <a:gd name="T52" fmla="*/ 397 w 572"/>
                    <a:gd name="T53" fmla="*/ 22 h 572"/>
                    <a:gd name="T54" fmla="*/ 446 w 572"/>
                    <a:gd name="T55" fmla="*/ 49 h 572"/>
                    <a:gd name="T56" fmla="*/ 487 w 572"/>
                    <a:gd name="T57" fmla="*/ 84 h 572"/>
                    <a:gd name="T58" fmla="*/ 523 w 572"/>
                    <a:gd name="T59" fmla="*/ 126 h 572"/>
                    <a:gd name="T60" fmla="*/ 549 w 572"/>
                    <a:gd name="T61" fmla="*/ 175 h 572"/>
                    <a:gd name="T62" fmla="*/ 566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6" y="344"/>
                      </a:lnTo>
                      <a:lnTo>
                        <a:pt x="549" y="397"/>
                      </a:lnTo>
                      <a:lnTo>
                        <a:pt x="523" y="446"/>
                      </a:lnTo>
                      <a:lnTo>
                        <a:pt x="487" y="487"/>
                      </a:lnTo>
                      <a:lnTo>
                        <a:pt x="446" y="523"/>
                      </a:lnTo>
                      <a:lnTo>
                        <a:pt x="397" y="550"/>
                      </a:lnTo>
                      <a:lnTo>
                        <a:pt x="344" y="567"/>
                      </a:lnTo>
                      <a:lnTo>
                        <a:pt x="286" y="572"/>
                      </a:lnTo>
                      <a:lnTo>
                        <a:pt x="227" y="567"/>
                      </a:lnTo>
                      <a:lnTo>
                        <a:pt x="175" y="550"/>
                      </a:lnTo>
                      <a:lnTo>
                        <a:pt x="126" y="523"/>
                      </a:lnTo>
                      <a:lnTo>
                        <a:pt x="84" y="487"/>
                      </a:lnTo>
                      <a:lnTo>
                        <a:pt x="48" y="446"/>
                      </a:lnTo>
                      <a:lnTo>
                        <a:pt x="22" y="397"/>
                      </a:lnTo>
                      <a:lnTo>
                        <a:pt x="5" y="344"/>
                      </a:lnTo>
                      <a:lnTo>
                        <a:pt x="0" y="286"/>
                      </a:lnTo>
                      <a:lnTo>
                        <a:pt x="5" y="228"/>
                      </a:lnTo>
                      <a:lnTo>
                        <a:pt x="22" y="175"/>
                      </a:lnTo>
                      <a:lnTo>
                        <a:pt x="48" y="126"/>
                      </a:lnTo>
                      <a:lnTo>
                        <a:pt x="84" y="84"/>
                      </a:lnTo>
                      <a:lnTo>
                        <a:pt x="126" y="49"/>
                      </a:lnTo>
                      <a:lnTo>
                        <a:pt x="175" y="22"/>
                      </a:lnTo>
                      <a:lnTo>
                        <a:pt x="227" y="5"/>
                      </a:lnTo>
                      <a:lnTo>
                        <a:pt x="286" y="0"/>
                      </a:lnTo>
                      <a:lnTo>
                        <a:pt x="344" y="5"/>
                      </a:lnTo>
                      <a:lnTo>
                        <a:pt x="397" y="22"/>
                      </a:lnTo>
                      <a:lnTo>
                        <a:pt x="446" y="49"/>
                      </a:lnTo>
                      <a:lnTo>
                        <a:pt x="487" y="84"/>
                      </a:lnTo>
                      <a:lnTo>
                        <a:pt x="523" y="126"/>
                      </a:lnTo>
                      <a:lnTo>
                        <a:pt x="549" y="175"/>
                      </a:lnTo>
                      <a:lnTo>
                        <a:pt x="566" y="228"/>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31" name="Freeform 630"/>
                <p:cNvSpPr>
                  <a:spLocks/>
                </p:cNvSpPr>
                <p:nvPr/>
              </p:nvSpPr>
              <p:spPr bwMode="auto">
                <a:xfrm>
                  <a:off x="11564" y="4070"/>
                  <a:ext cx="221" cy="214"/>
                </a:xfrm>
                <a:custGeom>
                  <a:avLst/>
                  <a:gdLst>
                    <a:gd name="T0" fmla="*/ 572 w 572"/>
                    <a:gd name="T1" fmla="*/ 286 h 572"/>
                    <a:gd name="T2" fmla="*/ 566 w 572"/>
                    <a:gd name="T3" fmla="*/ 344 h 572"/>
                    <a:gd name="T4" fmla="*/ 549 w 572"/>
                    <a:gd name="T5" fmla="*/ 397 h 572"/>
                    <a:gd name="T6" fmla="*/ 523 w 572"/>
                    <a:gd name="T7" fmla="*/ 446 h 572"/>
                    <a:gd name="T8" fmla="*/ 487 w 572"/>
                    <a:gd name="T9" fmla="*/ 487 h 572"/>
                    <a:gd name="T10" fmla="*/ 446 w 572"/>
                    <a:gd name="T11" fmla="*/ 523 h 572"/>
                    <a:gd name="T12" fmla="*/ 397 w 572"/>
                    <a:gd name="T13" fmla="*/ 550 h 572"/>
                    <a:gd name="T14" fmla="*/ 344 w 572"/>
                    <a:gd name="T15" fmla="*/ 567 h 572"/>
                    <a:gd name="T16" fmla="*/ 286 w 572"/>
                    <a:gd name="T17" fmla="*/ 572 h 572"/>
                    <a:gd name="T18" fmla="*/ 227 w 572"/>
                    <a:gd name="T19" fmla="*/ 567 h 572"/>
                    <a:gd name="T20" fmla="*/ 175 w 572"/>
                    <a:gd name="T21" fmla="*/ 550 h 572"/>
                    <a:gd name="T22" fmla="*/ 126 w 572"/>
                    <a:gd name="T23" fmla="*/ 523 h 572"/>
                    <a:gd name="T24" fmla="*/ 84 w 572"/>
                    <a:gd name="T25" fmla="*/ 487 h 572"/>
                    <a:gd name="T26" fmla="*/ 48 w 572"/>
                    <a:gd name="T27" fmla="*/ 446 h 572"/>
                    <a:gd name="T28" fmla="*/ 22 w 572"/>
                    <a:gd name="T29" fmla="*/ 397 h 572"/>
                    <a:gd name="T30" fmla="*/ 5 w 572"/>
                    <a:gd name="T31" fmla="*/ 344 h 572"/>
                    <a:gd name="T32" fmla="*/ 0 w 572"/>
                    <a:gd name="T33" fmla="*/ 286 h 572"/>
                    <a:gd name="T34" fmla="*/ 5 w 572"/>
                    <a:gd name="T35" fmla="*/ 228 h 572"/>
                    <a:gd name="T36" fmla="*/ 22 w 572"/>
                    <a:gd name="T37" fmla="*/ 175 h 572"/>
                    <a:gd name="T38" fmla="*/ 48 w 572"/>
                    <a:gd name="T39" fmla="*/ 126 h 572"/>
                    <a:gd name="T40" fmla="*/ 84 w 572"/>
                    <a:gd name="T41" fmla="*/ 84 h 572"/>
                    <a:gd name="T42" fmla="*/ 126 w 572"/>
                    <a:gd name="T43" fmla="*/ 49 h 572"/>
                    <a:gd name="T44" fmla="*/ 175 w 572"/>
                    <a:gd name="T45" fmla="*/ 22 h 572"/>
                    <a:gd name="T46" fmla="*/ 227 w 572"/>
                    <a:gd name="T47" fmla="*/ 5 h 572"/>
                    <a:gd name="T48" fmla="*/ 286 w 572"/>
                    <a:gd name="T49" fmla="*/ 0 h 572"/>
                    <a:gd name="T50" fmla="*/ 344 w 572"/>
                    <a:gd name="T51" fmla="*/ 5 h 572"/>
                    <a:gd name="T52" fmla="*/ 397 w 572"/>
                    <a:gd name="T53" fmla="*/ 22 h 572"/>
                    <a:gd name="T54" fmla="*/ 446 w 572"/>
                    <a:gd name="T55" fmla="*/ 49 h 572"/>
                    <a:gd name="T56" fmla="*/ 487 w 572"/>
                    <a:gd name="T57" fmla="*/ 84 h 572"/>
                    <a:gd name="T58" fmla="*/ 523 w 572"/>
                    <a:gd name="T59" fmla="*/ 126 h 572"/>
                    <a:gd name="T60" fmla="*/ 549 w 572"/>
                    <a:gd name="T61" fmla="*/ 175 h 572"/>
                    <a:gd name="T62" fmla="*/ 566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6" y="344"/>
                      </a:lnTo>
                      <a:lnTo>
                        <a:pt x="549" y="397"/>
                      </a:lnTo>
                      <a:lnTo>
                        <a:pt x="523" y="446"/>
                      </a:lnTo>
                      <a:lnTo>
                        <a:pt x="487" y="487"/>
                      </a:lnTo>
                      <a:lnTo>
                        <a:pt x="446" y="523"/>
                      </a:lnTo>
                      <a:lnTo>
                        <a:pt x="397" y="550"/>
                      </a:lnTo>
                      <a:lnTo>
                        <a:pt x="344" y="567"/>
                      </a:lnTo>
                      <a:lnTo>
                        <a:pt x="286" y="572"/>
                      </a:lnTo>
                      <a:lnTo>
                        <a:pt x="227" y="567"/>
                      </a:lnTo>
                      <a:lnTo>
                        <a:pt x="175" y="550"/>
                      </a:lnTo>
                      <a:lnTo>
                        <a:pt x="126" y="523"/>
                      </a:lnTo>
                      <a:lnTo>
                        <a:pt x="84" y="487"/>
                      </a:lnTo>
                      <a:lnTo>
                        <a:pt x="48" y="446"/>
                      </a:lnTo>
                      <a:lnTo>
                        <a:pt x="22" y="397"/>
                      </a:lnTo>
                      <a:lnTo>
                        <a:pt x="5" y="344"/>
                      </a:lnTo>
                      <a:lnTo>
                        <a:pt x="0" y="286"/>
                      </a:lnTo>
                      <a:lnTo>
                        <a:pt x="5" y="228"/>
                      </a:lnTo>
                      <a:lnTo>
                        <a:pt x="22" y="175"/>
                      </a:lnTo>
                      <a:lnTo>
                        <a:pt x="48" y="126"/>
                      </a:lnTo>
                      <a:lnTo>
                        <a:pt x="84" y="84"/>
                      </a:lnTo>
                      <a:lnTo>
                        <a:pt x="126" y="49"/>
                      </a:lnTo>
                      <a:lnTo>
                        <a:pt x="175" y="22"/>
                      </a:lnTo>
                      <a:lnTo>
                        <a:pt x="227" y="5"/>
                      </a:lnTo>
                      <a:lnTo>
                        <a:pt x="286" y="0"/>
                      </a:lnTo>
                      <a:lnTo>
                        <a:pt x="344" y="5"/>
                      </a:lnTo>
                      <a:lnTo>
                        <a:pt x="397" y="22"/>
                      </a:lnTo>
                      <a:lnTo>
                        <a:pt x="446" y="49"/>
                      </a:lnTo>
                      <a:lnTo>
                        <a:pt x="487" y="84"/>
                      </a:lnTo>
                      <a:lnTo>
                        <a:pt x="523" y="126"/>
                      </a:lnTo>
                      <a:lnTo>
                        <a:pt x="549" y="175"/>
                      </a:lnTo>
                      <a:lnTo>
                        <a:pt x="566" y="228"/>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32" name="Freeform 631"/>
                <p:cNvSpPr>
                  <a:spLocks/>
                </p:cNvSpPr>
                <p:nvPr/>
              </p:nvSpPr>
              <p:spPr bwMode="auto">
                <a:xfrm>
                  <a:off x="10308" y="4306"/>
                  <a:ext cx="222" cy="215"/>
                </a:xfrm>
                <a:custGeom>
                  <a:avLst/>
                  <a:gdLst>
                    <a:gd name="T0" fmla="*/ 572 w 572"/>
                    <a:gd name="T1" fmla="*/ 286 h 572"/>
                    <a:gd name="T2" fmla="*/ 567 w 572"/>
                    <a:gd name="T3" fmla="*/ 344 h 572"/>
                    <a:gd name="T4" fmla="*/ 550 w 572"/>
                    <a:gd name="T5" fmla="*/ 397 h 572"/>
                    <a:gd name="T6" fmla="*/ 524 w 572"/>
                    <a:gd name="T7" fmla="*/ 446 h 572"/>
                    <a:gd name="T8" fmla="*/ 488 w 572"/>
                    <a:gd name="T9" fmla="*/ 489 h 572"/>
                    <a:gd name="T10" fmla="*/ 446 w 572"/>
                    <a:gd name="T11" fmla="*/ 523 h 572"/>
                    <a:gd name="T12" fmla="*/ 397 w 572"/>
                    <a:gd name="T13" fmla="*/ 550 h 572"/>
                    <a:gd name="T14" fmla="*/ 345 w 572"/>
                    <a:gd name="T15" fmla="*/ 567 h 572"/>
                    <a:gd name="T16" fmla="*/ 286 w 572"/>
                    <a:gd name="T17" fmla="*/ 572 h 572"/>
                    <a:gd name="T18" fmla="*/ 228 w 572"/>
                    <a:gd name="T19" fmla="*/ 567 h 572"/>
                    <a:gd name="T20" fmla="*/ 175 w 572"/>
                    <a:gd name="T21" fmla="*/ 550 h 572"/>
                    <a:gd name="T22" fmla="*/ 126 w 572"/>
                    <a:gd name="T23" fmla="*/ 523 h 572"/>
                    <a:gd name="T24" fmla="*/ 85 w 572"/>
                    <a:gd name="T25" fmla="*/ 489 h 572"/>
                    <a:gd name="T26" fmla="*/ 49 w 572"/>
                    <a:gd name="T27" fmla="*/ 446 h 572"/>
                    <a:gd name="T28" fmla="*/ 23 w 572"/>
                    <a:gd name="T29" fmla="*/ 397 h 572"/>
                    <a:gd name="T30" fmla="*/ 6 w 572"/>
                    <a:gd name="T31" fmla="*/ 344 h 572"/>
                    <a:gd name="T32" fmla="*/ 0 w 572"/>
                    <a:gd name="T33" fmla="*/ 286 h 572"/>
                    <a:gd name="T34" fmla="*/ 6 w 572"/>
                    <a:gd name="T35" fmla="*/ 229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28 w 572"/>
                    <a:gd name="T47" fmla="*/ 5 h 572"/>
                    <a:gd name="T48" fmla="*/ 286 w 572"/>
                    <a:gd name="T49" fmla="*/ 0 h 572"/>
                    <a:gd name="T50" fmla="*/ 345 w 572"/>
                    <a:gd name="T51" fmla="*/ 5 h 572"/>
                    <a:gd name="T52" fmla="*/ 397 w 572"/>
                    <a:gd name="T53" fmla="*/ 22 h 572"/>
                    <a:gd name="T54" fmla="*/ 446 w 572"/>
                    <a:gd name="T55" fmla="*/ 49 h 572"/>
                    <a:gd name="T56" fmla="*/ 488 w 572"/>
                    <a:gd name="T57" fmla="*/ 84 h 572"/>
                    <a:gd name="T58" fmla="*/ 524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4" y="446"/>
                      </a:lnTo>
                      <a:lnTo>
                        <a:pt x="488" y="489"/>
                      </a:lnTo>
                      <a:lnTo>
                        <a:pt x="446" y="523"/>
                      </a:lnTo>
                      <a:lnTo>
                        <a:pt x="397"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4" y="126"/>
                      </a:lnTo>
                      <a:lnTo>
                        <a:pt x="550" y="175"/>
                      </a:lnTo>
                      <a:lnTo>
                        <a:pt x="567" y="229"/>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33" name="Freeform 632"/>
                <p:cNvSpPr>
                  <a:spLocks/>
                </p:cNvSpPr>
                <p:nvPr/>
              </p:nvSpPr>
              <p:spPr bwMode="auto">
                <a:xfrm>
                  <a:off x="10308" y="4306"/>
                  <a:ext cx="222" cy="215"/>
                </a:xfrm>
                <a:custGeom>
                  <a:avLst/>
                  <a:gdLst>
                    <a:gd name="T0" fmla="*/ 572 w 572"/>
                    <a:gd name="T1" fmla="*/ 286 h 572"/>
                    <a:gd name="T2" fmla="*/ 567 w 572"/>
                    <a:gd name="T3" fmla="*/ 344 h 572"/>
                    <a:gd name="T4" fmla="*/ 550 w 572"/>
                    <a:gd name="T5" fmla="*/ 397 h 572"/>
                    <a:gd name="T6" fmla="*/ 524 w 572"/>
                    <a:gd name="T7" fmla="*/ 446 h 572"/>
                    <a:gd name="T8" fmla="*/ 488 w 572"/>
                    <a:gd name="T9" fmla="*/ 489 h 572"/>
                    <a:gd name="T10" fmla="*/ 446 w 572"/>
                    <a:gd name="T11" fmla="*/ 523 h 572"/>
                    <a:gd name="T12" fmla="*/ 397 w 572"/>
                    <a:gd name="T13" fmla="*/ 550 h 572"/>
                    <a:gd name="T14" fmla="*/ 345 w 572"/>
                    <a:gd name="T15" fmla="*/ 567 h 572"/>
                    <a:gd name="T16" fmla="*/ 286 w 572"/>
                    <a:gd name="T17" fmla="*/ 572 h 572"/>
                    <a:gd name="T18" fmla="*/ 228 w 572"/>
                    <a:gd name="T19" fmla="*/ 567 h 572"/>
                    <a:gd name="T20" fmla="*/ 175 w 572"/>
                    <a:gd name="T21" fmla="*/ 550 h 572"/>
                    <a:gd name="T22" fmla="*/ 126 w 572"/>
                    <a:gd name="T23" fmla="*/ 523 h 572"/>
                    <a:gd name="T24" fmla="*/ 85 w 572"/>
                    <a:gd name="T25" fmla="*/ 489 h 572"/>
                    <a:gd name="T26" fmla="*/ 49 w 572"/>
                    <a:gd name="T27" fmla="*/ 446 h 572"/>
                    <a:gd name="T28" fmla="*/ 23 w 572"/>
                    <a:gd name="T29" fmla="*/ 397 h 572"/>
                    <a:gd name="T30" fmla="*/ 6 w 572"/>
                    <a:gd name="T31" fmla="*/ 344 h 572"/>
                    <a:gd name="T32" fmla="*/ 0 w 572"/>
                    <a:gd name="T33" fmla="*/ 286 h 572"/>
                    <a:gd name="T34" fmla="*/ 6 w 572"/>
                    <a:gd name="T35" fmla="*/ 229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28 w 572"/>
                    <a:gd name="T47" fmla="*/ 5 h 572"/>
                    <a:gd name="T48" fmla="*/ 286 w 572"/>
                    <a:gd name="T49" fmla="*/ 0 h 572"/>
                    <a:gd name="T50" fmla="*/ 345 w 572"/>
                    <a:gd name="T51" fmla="*/ 5 h 572"/>
                    <a:gd name="T52" fmla="*/ 397 w 572"/>
                    <a:gd name="T53" fmla="*/ 22 h 572"/>
                    <a:gd name="T54" fmla="*/ 446 w 572"/>
                    <a:gd name="T55" fmla="*/ 49 h 572"/>
                    <a:gd name="T56" fmla="*/ 488 w 572"/>
                    <a:gd name="T57" fmla="*/ 84 h 572"/>
                    <a:gd name="T58" fmla="*/ 524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4" y="446"/>
                      </a:lnTo>
                      <a:lnTo>
                        <a:pt x="488" y="489"/>
                      </a:lnTo>
                      <a:lnTo>
                        <a:pt x="446" y="523"/>
                      </a:lnTo>
                      <a:lnTo>
                        <a:pt x="397"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4" y="126"/>
                      </a:lnTo>
                      <a:lnTo>
                        <a:pt x="550" y="175"/>
                      </a:lnTo>
                      <a:lnTo>
                        <a:pt x="567" y="229"/>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34" name="Freeform 633"/>
                <p:cNvSpPr>
                  <a:spLocks/>
                </p:cNvSpPr>
                <p:nvPr/>
              </p:nvSpPr>
              <p:spPr bwMode="auto">
                <a:xfrm>
                  <a:off x="10665" y="4306"/>
                  <a:ext cx="222" cy="215"/>
                </a:xfrm>
                <a:custGeom>
                  <a:avLst/>
                  <a:gdLst>
                    <a:gd name="T0" fmla="*/ 572 w 572"/>
                    <a:gd name="T1" fmla="*/ 286 h 572"/>
                    <a:gd name="T2" fmla="*/ 567 w 572"/>
                    <a:gd name="T3" fmla="*/ 344 h 572"/>
                    <a:gd name="T4" fmla="*/ 550 w 572"/>
                    <a:gd name="T5" fmla="*/ 397 h 572"/>
                    <a:gd name="T6" fmla="*/ 523 w 572"/>
                    <a:gd name="T7" fmla="*/ 446 h 572"/>
                    <a:gd name="T8" fmla="*/ 487 w 572"/>
                    <a:gd name="T9" fmla="*/ 489 h 572"/>
                    <a:gd name="T10" fmla="*/ 446 w 572"/>
                    <a:gd name="T11" fmla="*/ 523 h 572"/>
                    <a:gd name="T12" fmla="*/ 397 w 572"/>
                    <a:gd name="T13" fmla="*/ 550 h 572"/>
                    <a:gd name="T14" fmla="*/ 344 w 572"/>
                    <a:gd name="T15" fmla="*/ 567 h 572"/>
                    <a:gd name="T16" fmla="*/ 286 w 572"/>
                    <a:gd name="T17" fmla="*/ 572 h 572"/>
                    <a:gd name="T18" fmla="*/ 228 w 572"/>
                    <a:gd name="T19" fmla="*/ 567 h 572"/>
                    <a:gd name="T20" fmla="*/ 175 w 572"/>
                    <a:gd name="T21" fmla="*/ 550 h 572"/>
                    <a:gd name="T22" fmla="*/ 126 w 572"/>
                    <a:gd name="T23" fmla="*/ 523 h 572"/>
                    <a:gd name="T24" fmla="*/ 84 w 572"/>
                    <a:gd name="T25" fmla="*/ 489 h 572"/>
                    <a:gd name="T26" fmla="*/ 49 w 572"/>
                    <a:gd name="T27" fmla="*/ 446 h 572"/>
                    <a:gd name="T28" fmla="*/ 22 w 572"/>
                    <a:gd name="T29" fmla="*/ 397 h 572"/>
                    <a:gd name="T30" fmla="*/ 5 w 572"/>
                    <a:gd name="T31" fmla="*/ 344 h 572"/>
                    <a:gd name="T32" fmla="*/ 0 w 572"/>
                    <a:gd name="T33" fmla="*/ 286 h 572"/>
                    <a:gd name="T34" fmla="*/ 5 w 572"/>
                    <a:gd name="T35" fmla="*/ 229 h 572"/>
                    <a:gd name="T36" fmla="*/ 22 w 572"/>
                    <a:gd name="T37" fmla="*/ 175 h 572"/>
                    <a:gd name="T38" fmla="*/ 49 w 572"/>
                    <a:gd name="T39" fmla="*/ 126 h 572"/>
                    <a:gd name="T40" fmla="*/ 84 w 572"/>
                    <a:gd name="T41" fmla="*/ 84 h 572"/>
                    <a:gd name="T42" fmla="*/ 126 w 572"/>
                    <a:gd name="T43" fmla="*/ 49 h 572"/>
                    <a:gd name="T44" fmla="*/ 175 w 572"/>
                    <a:gd name="T45" fmla="*/ 22 h 572"/>
                    <a:gd name="T46" fmla="*/ 228 w 572"/>
                    <a:gd name="T47" fmla="*/ 5 h 572"/>
                    <a:gd name="T48" fmla="*/ 286 w 572"/>
                    <a:gd name="T49" fmla="*/ 0 h 572"/>
                    <a:gd name="T50" fmla="*/ 344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7" y="489"/>
                      </a:lnTo>
                      <a:lnTo>
                        <a:pt x="446" y="523"/>
                      </a:lnTo>
                      <a:lnTo>
                        <a:pt x="397" y="550"/>
                      </a:lnTo>
                      <a:lnTo>
                        <a:pt x="344" y="567"/>
                      </a:lnTo>
                      <a:lnTo>
                        <a:pt x="286" y="572"/>
                      </a:lnTo>
                      <a:lnTo>
                        <a:pt x="228" y="567"/>
                      </a:lnTo>
                      <a:lnTo>
                        <a:pt x="175" y="550"/>
                      </a:lnTo>
                      <a:lnTo>
                        <a:pt x="126" y="523"/>
                      </a:lnTo>
                      <a:lnTo>
                        <a:pt x="84" y="489"/>
                      </a:lnTo>
                      <a:lnTo>
                        <a:pt x="49" y="446"/>
                      </a:lnTo>
                      <a:lnTo>
                        <a:pt x="22" y="397"/>
                      </a:lnTo>
                      <a:lnTo>
                        <a:pt x="5" y="344"/>
                      </a:lnTo>
                      <a:lnTo>
                        <a:pt x="0" y="286"/>
                      </a:lnTo>
                      <a:lnTo>
                        <a:pt x="5" y="229"/>
                      </a:lnTo>
                      <a:lnTo>
                        <a:pt x="22" y="175"/>
                      </a:lnTo>
                      <a:lnTo>
                        <a:pt x="49" y="126"/>
                      </a:lnTo>
                      <a:lnTo>
                        <a:pt x="84" y="84"/>
                      </a:lnTo>
                      <a:lnTo>
                        <a:pt x="126" y="49"/>
                      </a:lnTo>
                      <a:lnTo>
                        <a:pt x="175" y="22"/>
                      </a:lnTo>
                      <a:lnTo>
                        <a:pt x="228" y="5"/>
                      </a:lnTo>
                      <a:lnTo>
                        <a:pt x="286" y="0"/>
                      </a:lnTo>
                      <a:lnTo>
                        <a:pt x="344" y="5"/>
                      </a:lnTo>
                      <a:lnTo>
                        <a:pt x="397" y="22"/>
                      </a:lnTo>
                      <a:lnTo>
                        <a:pt x="446" y="49"/>
                      </a:lnTo>
                      <a:lnTo>
                        <a:pt x="487" y="84"/>
                      </a:lnTo>
                      <a:lnTo>
                        <a:pt x="523" y="126"/>
                      </a:lnTo>
                      <a:lnTo>
                        <a:pt x="550" y="175"/>
                      </a:lnTo>
                      <a:lnTo>
                        <a:pt x="567" y="229"/>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35" name="Freeform 634"/>
                <p:cNvSpPr>
                  <a:spLocks/>
                </p:cNvSpPr>
                <p:nvPr/>
              </p:nvSpPr>
              <p:spPr bwMode="auto">
                <a:xfrm>
                  <a:off x="10665" y="4306"/>
                  <a:ext cx="222" cy="215"/>
                </a:xfrm>
                <a:custGeom>
                  <a:avLst/>
                  <a:gdLst>
                    <a:gd name="T0" fmla="*/ 572 w 572"/>
                    <a:gd name="T1" fmla="*/ 286 h 572"/>
                    <a:gd name="T2" fmla="*/ 567 w 572"/>
                    <a:gd name="T3" fmla="*/ 344 h 572"/>
                    <a:gd name="T4" fmla="*/ 550 w 572"/>
                    <a:gd name="T5" fmla="*/ 397 h 572"/>
                    <a:gd name="T6" fmla="*/ 523 w 572"/>
                    <a:gd name="T7" fmla="*/ 446 h 572"/>
                    <a:gd name="T8" fmla="*/ 487 w 572"/>
                    <a:gd name="T9" fmla="*/ 489 h 572"/>
                    <a:gd name="T10" fmla="*/ 446 w 572"/>
                    <a:gd name="T11" fmla="*/ 523 h 572"/>
                    <a:gd name="T12" fmla="*/ 397 w 572"/>
                    <a:gd name="T13" fmla="*/ 550 h 572"/>
                    <a:gd name="T14" fmla="*/ 344 w 572"/>
                    <a:gd name="T15" fmla="*/ 567 h 572"/>
                    <a:gd name="T16" fmla="*/ 286 w 572"/>
                    <a:gd name="T17" fmla="*/ 572 h 572"/>
                    <a:gd name="T18" fmla="*/ 228 w 572"/>
                    <a:gd name="T19" fmla="*/ 567 h 572"/>
                    <a:gd name="T20" fmla="*/ 175 w 572"/>
                    <a:gd name="T21" fmla="*/ 550 h 572"/>
                    <a:gd name="T22" fmla="*/ 126 w 572"/>
                    <a:gd name="T23" fmla="*/ 523 h 572"/>
                    <a:gd name="T24" fmla="*/ 84 w 572"/>
                    <a:gd name="T25" fmla="*/ 489 h 572"/>
                    <a:gd name="T26" fmla="*/ 49 w 572"/>
                    <a:gd name="T27" fmla="*/ 446 h 572"/>
                    <a:gd name="T28" fmla="*/ 22 w 572"/>
                    <a:gd name="T29" fmla="*/ 397 h 572"/>
                    <a:gd name="T30" fmla="*/ 5 w 572"/>
                    <a:gd name="T31" fmla="*/ 344 h 572"/>
                    <a:gd name="T32" fmla="*/ 0 w 572"/>
                    <a:gd name="T33" fmla="*/ 286 h 572"/>
                    <a:gd name="T34" fmla="*/ 5 w 572"/>
                    <a:gd name="T35" fmla="*/ 229 h 572"/>
                    <a:gd name="T36" fmla="*/ 22 w 572"/>
                    <a:gd name="T37" fmla="*/ 175 h 572"/>
                    <a:gd name="T38" fmla="*/ 49 w 572"/>
                    <a:gd name="T39" fmla="*/ 126 h 572"/>
                    <a:gd name="T40" fmla="*/ 84 w 572"/>
                    <a:gd name="T41" fmla="*/ 84 h 572"/>
                    <a:gd name="T42" fmla="*/ 126 w 572"/>
                    <a:gd name="T43" fmla="*/ 49 h 572"/>
                    <a:gd name="T44" fmla="*/ 175 w 572"/>
                    <a:gd name="T45" fmla="*/ 22 h 572"/>
                    <a:gd name="T46" fmla="*/ 228 w 572"/>
                    <a:gd name="T47" fmla="*/ 5 h 572"/>
                    <a:gd name="T48" fmla="*/ 286 w 572"/>
                    <a:gd name="T49" fmla="*/ 0 h 572"/>
                    <a:gd name="T50" fmla="*/ 344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7" y="489"/>
                      </a:lnTo>
                      <a:lnTo>
                        <a:pt x="446" y="523"/>
                      </a:lnTo>
                      <a:lnTo>
                        <a:pt x="397" y="550"/>
                      </a:lnTo>
                      <a:lnTo>
                        <a:pt x="344" y="567"/>
                      </a:lnTo>
                      <a:lnTo>
                        <a:pt x="286" y="572"/>
                      </a:lnTo>
                      <a:lnTo>
                        <a:pt x="228" y="567"/>
                      </a:lnTo>
                      <a:lnTo>
                        <a:pt x="175" y="550"/>
                      </a:lnTo>
                      <a:lnTo>
                        <a:pt x="126" y="523"/>
                      </a:lnTo>
                      <a:lnTo>
                        <a:pt x="84" y="489"/>
                      </a:lnTo>
                      <a:lnTo>
                        <a:pt x="49" y="446"/>
                      </a:lnTo>
                      <a:lnTo>
                        <a:pt x="22" y="397"/>
                      </a:lnTo>
                      <a:lnTo>
                        <a:pt x="5" y="344"/>
                      </a:lnTo>
                      <a:lnTo>
                        <a:pt x="0" y="286"/>
                      </a:lnTo>
                      <a:lnTo>
                        <a:pt x="5" y="229"/>
                      </a:lnTo>
                      <a:lnTo>
                        <a:pt x="22" y="175"/>
                      </a:lnTo>
                      <a:lnTo>
                        <a:pt x="49" y="126"/>
                      </a:lnTo>
                      <a:lnTo>
                        <a:pt x="84" y="84"/>
                      </a:lnTo>
                      <a:lnTo>
                        <a:pt x="126" y="49"/>
                      </a:lnTo>
                      <a:lnTo>
                        <a:pt x="175" y="22"/>
                      </a:lnTo>
                      <a:lnTo>
                        <a:pt x="228" y="5"/>
                      </a:lnTo>
                      <a:lnTo>
                        <a:pt x="286" y="0"/>
                      </a:lnTo>
                      <a:lnTo>
                        <a:pt x="344" y="5"/>
                      </a:lnTo>
                      <a:lnTo>
                        <a:pt x="397" y="22"/>
                      </a:lnTo>
                      <a:lnTo>
                        <a:pt x="446" y="49"/>
                      </a:lnTo>
                      <a:lnTo>
                        <a:pt x="487" y="84"/>
                      </a:lnTo>
                      <a:lnTo>
                        <a:pt x="523" y="126"/>
                      </a:lnTo>
                      <a:lnTo>
                        <a:pt x="550" y="175"/>
                      </a:lnTo>
                      <a:lnTo>
                        <a:pt x="567" y="229"/>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36" name="Freeform 635"/>
                <p:cNvSpPr>
                  <a:spLocks/>
                </p:cNvSpPr>
                <p:nvPr/>
              </p:nvSpPr>
              <p:spPr bwMode="auto">
                <a:xfrm>
                  <a:off x="11022" y="4306"/>
                  <a:ext cx="221" cy="215"/>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9 h 572"/>
                    <a:gd name="T10" fmla="*/ 447 w 573"/>
                    <a:gd name="T11" fmla="*/ 523 h 572"/>
                    <a:gd name="T12" fmla="*/ 398 w 573"/>
                    <a:gd name="T13" fmla="*/ 550 h 572"/>
                    <a:gd name="T14" fmla="*/ 345 w 573"/>
                    <a:gd name="T15" fmla="*/ 567 h 572"/>
                    <a:gd name="T16" fmla="*/ 287 w 573"/>
                    <a:gd name="T17" fmla="*/ 572 h 572"/>
                    <a:gd name="T18" fmla="*/ 228 w 573"/>
                    <a:gd name="T19" fmla="*/ 567 h 572"/>
                    <a:gd name="T20" fmla="*/ 176 w 573"/>
                    <a:gd name="T21" fmla="*/ 550 h 572"/>
                    <a:gd name="T22" fmla="*/ 127 w 573"/>
                    <a:gd name="T23" fmla="*/ 523 h 572"/>
                    <a:gd name="T24" fmla="*/ 85 w 573"/>
                    <a:gd name="T25" fmla="*/ 489 h 572"/>
                    <a:gd name="T26" fmla="*/ 49 w 573"/>
                    <a:gd name="T27" fmla="*/ 446 h 572"/>
                    <a:gd name="T28" fmla="*/ 23 w 573"/>
                    <a:gd name="T29" fmla="*/ 397 h 572"/>
                    <a:gd name="T30" fmla="*/ 6 w 573"/>
                    <a:gd name="T31" fmla="*/ 344 h 572"/>
                    <a:gd name="T32" fmla="*/ 0 w 573"/>
                    <a:gd name="T33" fmla="*/ 286 h 572"/>
                    <a:gd name="T34" fmla="*/ 6 w 573"/>
                    <a:gd name="T35" fmla="*/ 229 h 572"/>
                    <a:gd name="T36" fmla="*/ 23 w 573"/>
                    <a:gd name="T37" fmla="*/ 175 h 572"/>
                    <a:gd name="T38" fmla="*/ 49 w 573"/>
                    <a:gd name="T39" fmla="*/ 126 h 572"/>
                    <a:gd name="T40" fmla="*/ 85 w 573"/>
                    <a:gd name="T41" fmla="*/ 84 h 572"/>
                    <a:gd name="T42" fmla="*/ 127 w 573"/>
                    <a:gd name="T43" fmla="*/ 49 h 572"/>
                    <a:gd name="T44" fmla="*/ 176 w 573"/>
                    <a:gd name="T45" fmla="*/ 22 h 572"/>
                    <a:gd name="T46" fmla="*/ 228 w 573"/>
                    <a:gd name="T47" fmla="*/ 5 h 572"/>
                    <a:gd name="T48" fmla="*/ 287 w 573"/>
                    <a:gd name="T49" fmla="*/ 0 h 572"/>
                    <a:gd name="T50" fmla="*/ 345 w 573"/>
                    <a:gd name="T51" fmla="*/ 5 h 572"/>
                    <a:gd name="T52" fmla="*/ 398 w 573"/>
                    <a:gd name="T53" fmla="*/ 22 h 572"/>
                    <a:gd name="T54" fmla="*/ 447 w 573"/>
                    <a:gd name="T55" fmla="*/ 49 h 572"/>
                    <a:gd name="T56" fmla="*/ 488 w 573"/>
                    <a:gd name="T57" fmla="*/ 84 h 572"/>
                    <a:gd name="T58" fmla="*/ 524 w 573"/>
                    <a:gd name="T59" fmla="*/ 126 h 572"/>
                    <a:gd name="T60" fmla="*/ 550 w 573"/>
                    <a:gd name="T61" fmla="*/ 175 h 572"/>
                    <a:gd name="T62" fmla="*/ 567 w 573"/>
                    <a:gd name="T63" fmla="*/ 229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9"/>
                      </a:lnTo>
                      <a:lnTo>
                        <a:pt x="447" y="523"/>
                      </a:lnTo>
                      <a:lnTo>
                        <a:pt x="398" y="550"/>
                      </a:lnTo>
                      <a:lnTo>
                        <a:pt x="345" y="567"/>
                      </a:lnTo>
                      <a:lnTo>
                        <a:pt x="287" y="572"/>
                      </a:lnTo>
                      <a:lnTo>
                        <a:pt x="228" y="567"/>
                      </a:lnTo>
                      <a:lnTo>
                        <a:pt x="176" y="550"/>
                      </a:lnTo>
                      <a:lnTo>
                        <a:pt x="127" y="523"/>
                      </a:lnTo>
                      <a:lnTo>
                        <a:pt x="85" y="489"/>
                      </a:lnTo>
                      <a:lnTo>
                        <a:pt x="49" y="446"/>
                      </a:lnTo>
                      <a:lnTo>
                        <a:pt x="23" y="397"/>
                      </a:lnTo>
                      <a:lnTo>
                        <a:pt x="6" y="344"/>
                      </a:lnTo>
                      <a:lnTo>
                        <a:pt x="0" y="286"/>
                      </a:lnTo>
                      <a:lnTo>
                        <a:pt x="6" y="229"/>
                      </a:lnTo>
                      <a:lnTo>
                        <a:pt x="23" y="175"/>
                      </a:lnTo>
                      <a:lnTo>
                        <a:pt x="49" y="126"/>
                      </a:lnTo>
                      <a:lnTo>
                        <a:pt x="85" y="84"/>
                      </a:lnTo>
                      <a:lnTo>
                        <a:pt x="127" y="49"/>
                      </a:lnTo>
                      <a:lnTo>
                        <a:pt x="176" y="22"/>
                      </a:lnTo>
                      <a:lnTo>
                        <a:pt x="228" y="5"/>
                      </a:lnTo>
                      <a:lnTo>
                        <a:pt x="287" y="0"/>
                      </a:lnTo>
                      <a:lnTo>
                        <a:pt x="345" y="5"/>
                      </a:lnTo>
                      <a:lnTo>
                        <a:pt x="398" y="22"/>
                      </a:lnTo>
                      <a:lnTo>
                        <a:pt x="447" y="49"/>
                      </a:lnTo>
                      <a:lnTo>
                        <a:pt x="488" y="84"/>
                      </a:lnTo>
                      <a:lnTo>
                        <a:pt x="524" y="126"/>
                      </a:lnTo>
                      <a:lnTo>
                        <a:pt x="550" y="175"/>
                      </a:lnTo>
                      <a:lnTo>
                        <a:pt x="567" y="229"/>
                      </a:lnTo>
                      <a:lnTo>
                        <a:pt x="573"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37" name="Freeform 636"/>
                <p:cNvSpPr>
                  <a:spLocks/>
                </p:cNvSpPr>
                <p:nvPr/>
              </p:nvSpPr>
              <p:spPr bwMode="auto">
                <a:xfrm>
                  <a:off x="11022" y="4306"/>
                  <a:ext cx="221" cy="215"/>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9 h 572"/>
                    <a:gd name="T10" fmla="*/ 447 w 573"/>
                    <a:gd name="T11" fmla="*/ 523 h 572"/>
                    <a:gd name="T12" fmla="*/ 398 w 573"/>
                    <a:gd name="T13" fmla="*/ 550 h 572"/>
                    <a:gd name="T14" fmla="*/ 345 w 573"/>
                    <a:gd name="T15" fmla="*/ 567 h 572"/>
                    <a:gd name="T16" fmla="*/ 287 w 573"/>
                    <a:gd name="T17" fmla="*/ 572 h 572"/>
                    <a:gd name="T18" fmla="*/ 228 w 573"/>
                    <a:gd name="T19" fmla="*/ 567 h 572"/>
                    <a:gd name="T20" fmla="*/ 176 w 573"/>
                    <a:gd name="T21" fmla="*/ 550 h 572"/>
                    <a:gd name="T22" fmla="*/ 127 w 573"/>
                    <a:gd name="T23" fmla="*/ 523 h 572"/>
                    <a:gd name="T24" fmla="*/ 85 w 573"/>
                    <a:gd name="T25" fmla="*/ 489 h 572"/>
                    <a:gd name="T26" fmla="*/ 49 w 573"/>
                    <a:gd name="T27" fmla="*/ 446 h 572"/>
                    <a:gd name="T28" fmla="*/ 23 w 573"/>
                    <a:gd name="T29" fmla="*/ 397 h 572"/>
                    <a:gd name="T30" fmla="*/ 6 w 573"/>
                    <a:gd name="T31" fmla="*/ 344 h 572"/>
                    <a:gd name="T32" fmla="*/ 0 w 573"/>
                    <a:gd name="T33" fmla="*/ 286 h 572"/>
                    <a:gd name="T34" fmla="*/ 6 w 573"/>
                    <a:gd name="T35" fmla="*/ 229 h 572"/>
                    <a:gd name="T36" fmla="*/ 23 w 573"/>
                    <a:gd name="T37" fmla="*/ 175 h 572"/>
                    <a:gd name="T38" fmla="*/ 49 w 573"/>
                    <a:gd name="T39" fmla="*/ 126 h 572"/>
                    <a:gd name="T40" fmla="*/ 85 w 573"/>
                    <a:gd name="T41" fmla="*/ 84 h 572"/>
                    <a:gd name="T42" fmla="*/ 127 w 573"/>
                    <a:gd name="T43" fmla="*/ 49 h 572"/>
                    <a:gd name="T44" fmla="*/ 176 w 573"/>
                    <a:gd name="T45" fmla="*/ 22 h 572"/>
                    <a:gd name="T46" fmla="*/ 228 w 573"/>
                    <a:gd name="T47" fmla="*/ 5 h 572"/>
                    <a:gd name="T48" fmla="*/ 287 w 573"/>
                    <a:gd name="T49" fmla="*/ 0 h 572"/>
                    <a:gd name="T50" fmla="*/ 345 w 573"/>
                    <a:gd name="T51" fmla="*/ 5 h 572"/>
                    <a:gd name="T52" fmla="*/ 398 w 573"/>
                    <a:gd name="T53" fmla="*/ 22 h 572"/>
                    <a:gd name="T54" fmla="*/ 447 w 573"/>
                    <a:gd name="T55" fmla="*/ 49 h 572"/>
                    <a:gd name="T56" fmla="*/ 488 w 573"/>
                    <a:gd name="T57" fmla="*/ 84 h 572"/>
                    <a:gd name="T58" fmla="*/ 524 w 573"/>
                    <a:gd name="T59" fmla="*/ 126 h 572"/>
                    <a:gd name="T60" fmla="*/ 550 w 573"/>
                    <a:gd name="T61" fmla="*/ 175 h 572"/>
                    <a:gd name="T62" fmla="*/ 567 w 573"/>
                    <a:gd name="T63" fmla="*/ 229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9"/>
                      </a:lnTo>
                      <a:lnTo>
                        <a:pt x="447" y="523"/>
                      </a:lnTo>
                      <a:lnTo>
                        <a:pt x="398" y="550"/>
                      </a:lnTo>
                      <a:lnTo>
                        <a:pt x="345" y="567"/>
                      </a:lnTo>
                      <a:lnTo>
                        <a:pt x="287" y="572"/>
                      </a:lnTo>
                      <a:lnTo>
                        <a:pt x="228" y="567"/>
                      </a:lnTo>
                      <a:lnTo>
                        <a:pt x="176" y="550"/>
                      </a:lnTo>
                      <a:lnTo>
                        <a:pt x="127" y="523"/>
                      </a:lnTo>
                      <a:lnTo>
                        <a:pt x="85" y="489"/>
                      </a:lnTo>
                      <a:lnTo>
                        <a:pt x="49" y="446"/>
                      </a:lnTo>
                      <a:lnTo>
                        <a:pt x="23" y="397"/>
                      </a:lnTo>
                      <a:lnTo>
                        <a:pt x="6" y="344"/>
                      </a:lnTo>
                      <a:lnTo>
                        <a:pt x="0" y="286"/>
                      </a:lnTo>
                      <a:lnTo>
                        <a:pt x="6" y="229"/>
                      </a:lnTo>
                      <a:lnTo>
                        <a:pt x="23" y="175"/>
                      </a:lnTo>
                      <a:lnTo>
                        <a:pt x="49" y="126"/>
                      </a:lnTo>
                      <a:lnTo>
                        <a:pt x="85" y="84"/>
                      </a:lnTo>
                      <a:lnTo>
                        <a:pt x="127" y="49"/>
                      </a:lnTo>
                      <a:lnTo>
                        <a:pt x="176" y="22"/>
                      </a:lnTo>
                      <a:lnTo>
                        <a:pt x="228" y="5"/>
                      </a:lnTo>
                      <a:lnTo>
                        <a:pt x="287" y="0"/>
                      </a:lnTo>
                      <a:lnTo>
                        <a:pt x="345" y="5"/>
                      </a:lnTo>
                      <a:lnTo>
                        <a:pt x="398" y="22"/>
                      </a:lnTo>
                      <a:lnTo>
                        <a:pt x="447" y="49"/>
                      </a:lnTo>
                      <a:lnTo>
                        <a:pt x="488" y="84"/>
                      </a:lnTo>
                      <a:lnTo>
                        <a:pt x="524" y="126"/>
                      </a:lnTo>
                      <a:lnTo>
                        <a:pt x="550" y="175"/>
                      </a:lnTo>
                      <a:lnTo>
                        <a:pt x="567" y="229"/>
                      </a:lnTo>
                      <a:lnTo>
                        <a:pt x="573"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38" name="Freeform 637"/>
                <p:cNvSpPr>
                  <a:spLocks/>
                </p:cNvSpPr>
                <p:nvPr/>
              </p:nvSpPr>
              <p:spPr bwMode="auto">
                <a:xfrm>
                  <a:off x="11379" y="4306"/>
                  <a:ext cx="221" cy="215"/>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9 h 572"/>
                    <a:gd name="T10" fmla="*/ 447 w 573"/>
                    <a:gd name="T11" fmla="*/ 523 h 572"/>
                    <a:gd name="T12" fmla="*/ 398 w 573"/>
                    <a:gd name="T13" fmla="*/ 550 h 572"/>
                    <a:gd name="T14" fmla="*/ 345 w 573"/>
                    <a:gd name="T15" fmla="*/ 567 h 572"/>
                    <a:gd name="T16" fmla="*/ 286 w 573"/>
                    <a:gd name="T17" fmla="*/ 572 h 572"/>
                    <a:gd name="T18" fmla="*/ 228 w 573"/>
                    <a:gd name="T19" fmla="*/ 567 h 572"/>
                    <a:gd name="T20" fmla="*/ 175 w 573"/>
                    <a:gd name="T21" fmla="*/ 550 h 572"/>
                    <a:gd name="T22" fmla="*/ 126 w 573"/>
                    <a:gd name="T23" fmla="*/ 523 h 572"/>
                    <a:gd name="T24" fmla="*/ 85 w 573"/>
                    <a:gd name="T25" fmla="*/ 489 h 572"/>
                    <a:gd name="T26" fmla="*/ 49 w 573"/>
                    <a:gd name="T27" fmla="*/ 446 h 572"/>
                    <a:gd name="T28" fmla="*/ 23 w 573"/>
                    <a:gd name="T29" fmla="*/ 397 h 572"/>
                    <a:gd name="T30" fmla="*/ 6 w 573"/>
                    <a:gd name="T31" fmla="*/ 344 h 572"/>
                    <a:gd name="T32" fmla="*/ 0 w 573"/>
                    <a:gd name="T33" fmla="*/ 286 h 572"/>
                    <a:gd name="T34" fmla="*/ 6 w 573"/>
                    <a:gd name="T35" fmla="*/ 229 h 572"/>
                    <a:gd name="T36" fmla="*/ 23 w 573"/>
                    <a:gd name="T37" fmla="*/ 175 h 572"/>
                    <a:gd name="T38" fmla="*/ 49 w 573"/>
                    <a:gd name="T39" fmla="*/ 126 h 572"/>
                    <a:gd name="T40" fmla="*/ 85 w 573"/>
                    <a:gd name="T41" fmla="*/ 84 h 572"/>
                    <a:gd name="T42" fmla="*/ 126 w 573"/>
                    <a:gd name="T43" fmla="*/ 49 h 572"/>
                    <a:gd name="T44" fmla="*/ 175 w 573"/>
                    <a:gd name="T45" fmla="*/ 22 h 572"/>
                    <a:gd name="T46" fmla="*/ 228 w 573"/>
                    <a:gd name="T47" fmla="*/ 5 h 572"/>
                    <a:gd name="T48" fmla="*/ 286 w 573"/>
                    <a:gd name="T49" fmla="*/ 0 h 572"/>
                    <a:gd name="T50" fmla="*/ 345 w 573"/>
                    <a:gd name="T51" fmla="*/ 5 h 572"/>
                    <a:gd name="T52" fmla="*/ 398 w 573"/>
                    <a:gd name="T53" fmla="*/ 22 h 572"/>
                    <a:gd name="T54" fmla="*/ 447 w 573"/>
                    <a:gd name="T55" fmla="*/ 49 h 572"/>
                    <a:gd name="T56" fmla="*/ 488 w 573"/>
                    <a:gd name="T57" fmla="*/ 84 h 572"/>
                    <a:gd name="T58" fmla="*/ 524 w 573"/>
                    <a:gd name="T59" fmla="*/ 126 h 572"/>
                    <a:gd name="T60" fmla="*/ 550 w 573"/>
                    <a:gd name="T61" fmla="*/ 175 h 572"/>
                    <a:gd name="T62" fmla="*/ 567 w 573"/>
                    <a:gd name="T63" fmla="*/ 229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9"/>
                      </a:lnTo>
                      <a:lnTo>
                        <a:pt x="447" y="523"/>
                      </a:lnTo>
                      <a:lnTo>
                        <a:pt x="398"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8" y="22"/>
                      </a:lnTo>
                      <a:lnTo>
                        <a:pt x="447" y="49"/>
                      </a:lnTo>
                      <a:lnTo>
                        <a:pt x="488" y="84"/>
                      </a:lnTo>
                      <a:lnTo>
                        <a:pt x="524" y="126"/>
                      </a:lnTo>
                      <a:lnTo>
                        <a:pt x="550" y="175"/>
                      </a:lnTo>
                      <a:lnTo>
                        <a:pt x="567" y="229"/>
                      </a:lnTo>
                      <a:lnTo>
                        <a:pt x="573"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39" name="Freeform 638"/>
                <p:cNvSpPr>
                  <a:spLocks/>
                </p:cNvSpPr>
                <p:nvPr/>
              </p:nvSpPr>
              <p:spPr bwMode="auto">
                <a:xfrm>
                  <a:off x="11379" y="4306"/>
                  <a:ext cx="221" cy="215"/>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9 h 572"/>
                    <a:gd name="T10" fmla="*/ 447 w 573"/>
                    <a:gd name="T11" fmla="*/ 523 h 572"/>
                    <a:gd name="T12" fmla="*/ 398 w 573"/>
                    <a:gd name="T13" fmla="*/ 550 h 572"/>
                    <a:gd name="T14" fmla="*/ 345 w 573"/>
                    <a:gd name="T15" fmla="*/ 567 h 572"/>
                    <a:gd name="T16" fmla="*/ 286 w 573"/>
                    <a:gd name="T17" fmla="*/ 572 h 572"/>
                    <a:gd name="T18" fmla="*/ 228 w 573"/>
                    <a:gd name="T19" fmla="*/ 567 h 572"/>
                    <a:gd name="T20" fmla="*/ 175 w 573"/>
                    <a:gd name="T21" fmla="*/ 550 h 572"/>
                    <a:gd name="T22" fmla="*/ 126 w 573"/>
                    <a:gd name="T23" fmla="*/ 523 h 572"/>
                    <a:gd name="T24" fmla="*/ 85 w 573"/>
                    <a:gd name="T25" fmla="*/ 489 h 572"/>
                    <a:gd name="T26" fmla="*/ 49 w 573"/>
                    <a:gd name="T27" fmla="*/ 446 h 572"/>
                    <a:gd name="T28" fmla="*/ 23 w 573"/>
                    <a:gd name="T29" fmla="*/ 397 h 572"/>
                    <a:gd name="T30" fmla="*/ 6 w 573"/>
                    <a:gd name="T31" fmla="*/ 344 h 572"/>
                    <a:gd name="T32" fmla="*/ 0 w 573"/>
                    <a:gd name="T33" fmla="*/ 286 h 572"/>
                    <a:gd name="T34" fmla="*/ 6 w 573"/>
                    <a:gd name="T35" fmla="*/ 229 h 572"/>
                    <a:gd name="T36" fmla="*/ 23 w 573"/>
                    <a:gd name="T37" fmla="*/ 175 h 572"/>
                    <a:gd name="T38" fmla="*/ 49 w 573"/>
                    <a:gd name="T39" fmla="*/ 126 h 572"/>
                    <a:gd name="T40" fmla="*/ 85 w 573"/>
                    <a:gd name="T41" fmla="*/ 84 h 572"/>
                    <a:gd name="T42" fmla="*/ 126 w 573"/>
                    <a:gd name="T43" fmla="*/ 49 h 572"/>
                    <a:gd name="T44" fmla="*/ 175 w 573"/>
                    <a:gd name="T45" fmla="*/ 22 h 572"/>
                    <a:gd name="T46" fmla="*/ 228 w 573"/>
                    <a:gd name="T47" fmla="*/ 5 h 572"/>
                    <a:gd name="T48" fmla="*/ 286 w 573"/>
                    <a:gd name="T49" fmla="*/ 0 h 572"/>
                    <a:gd name="T50" fmla="*/ 345 w 573"/>
                    <a:gd name="T51" fmla="*/ 5 h 572"/>
                    <a:gd name="T52" fmla="*/ 398 w 573"/>
                    <a:gd name="T53" fmla="*/ 22 h 572"/>
                    <a:gd name="T54" fmla="*/ 447 w 573"/>
                    <a:gd name="T55" fmla="*/ 49 h 572"/>
                    <a:gd name="T56" fmla="*/ 488 w 573"/>
                    <a:gd name="T57" fmla="*/ 84 h 572"/>
                    <a:gd name="T58" fmla="*/ 524 w 573"/>
                    <a:gd name="T59" fmla="*/ 126 h 572"/>
                    <a:gd name="T60" fmla="*/ 550 w 573"/>
                    <a:gd name="T61" fmla="*/ 175 h 572"/>
                    <a:gd name="T62" fmla="*/ 567 w 573"/>
                    <a:gd name="T63" fmla="*/ 229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9"/>
                      </a:lnTo>
                      <a:lnTo>
                        <a:pt x="447" y="523"/>
                      </a:lnTo>
                      <a:lnTo>
                        <a:pt x="398"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8" y="22"/>
                      </a:lnTo>
                      <a:lnTo>
                        <a:pt x="447" y="49"/>
                      </a:lnTo>
                      <a:lnTo>
                        <a:pt x="488" y="84"/>
                      </a:lnTo>
                      <a:lnTo>
                        <a:pt x="524" y="126"/>
                      </a:lnTo>
                      <a:lnTo>
                        <a:pt x="550" y="175"/>
                      </a:lnTo>
                      <a:lnTo>
                        <a:pt x="567" y="229"/>
                      </a:lnTo>
                      <a:lnTo>
                        <a:pt x="573"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40" name="Freeform 639"/>
                <p:cNvSpPr>
                  <a:spLocks/>
                </p:cNvSpPr>
                <p:nvPr/>
              </p:nvSpPr>
              <p:spPr bwMode="auto">
                <a:xfrm>
                  <a:off x="11735" y="4306"/>
                  <a:ext cx="221" cy="215"/>
                </a:xfrm>
                <a:custGeom>
                  <a:avLst/>
                  <a:gdLst>
                    <a:gd name="T0" fmla="*/ 572 w 572"/>
                    <a:gd name="T1" fmla="*/ 286 h 572"/>
                    <a:gd name="T2" fmla="*/ 567 w 572"/>
                    <a:gd name="T3" fmla="*/ 344 h 572"/>
                    <a:gd name="T4" fmla="*/ 550 w 572"/>
                    <a:gd name="T5" fmla="*/ 397 h 572"/>
                    <a:gd name="T6" fmla="*/ 523 w 572"/>
                    <a:gd name="T7" fmla="*/ 446 h 572"/>
                    <a:gd name="T8" fmla="*/ 488 w 572"/>
                    <a:gd name="T9" fmla="*/ 489 h 572"/>
                    <a:gd name="T10" fmla="*/ 446 w 572"/>
                    <a:gd name="T11" fmla="*/ 523 h 572"/>
                    <a:gd name="T12" fmla="*/ 397 w 572"/>
                    <a:gd name="T13" fmla="*/ 550 h 572"/>
                    <a:gd name="T14" fmla="*/ 345 w 572"/>
                    <a:gd name="T15" fmla="*/ 567 h 572"/>
                    <a:gd name="T16" fmla="*/ 286 w 572"/>
                    <a:gd name="T17" fmla="*/ 572 h 572"/>
                    <a:gd name="T18" fmla="*/ 228 w 572"/>
                    <a:gd name="T19" fmla="*/ 567 h 572"/>
                    <a:gd name="T20" fmla="*/ 175 w 572"/>
                    <a:gd name="T21" fmla="*/ 550 h 572"/>
                    <a:gd name="T22" fmla="*/ 126 w 572"/>
                    <a:gd name="T23" fmla="*/ 523 h 572"/>
                    <a:gd name="T24" fmla="*/ 85 w 572"/>
                    <a:gd name="T25" fmla="*/ 489 h 572"/>
                    <a:gd name="T26" fmla="*/ 49 w 572"/>
                    <a:gd name="T27" fmla="*/ 446 h 572"/>
                    <a:gd name="T28" fmla="*/ 23 w 572"/>
                    <a:gd name="T29" fmla="*/ 397 h 572"/>
                    <a:gd name="T30" fmla="*/ 6 w 572"/>
                    <a:gd name="T31" fmla="*/ 344 h 572"/>
                    <a:gd name="T32" fmla="*/ 0 w 572"/>
                    <a:gd name="T33" fmla="*/ 286 h 572"/>
                    <a:gd name="T34" fmla="*/ 6 w 572"/>
                    <a:gd name="T35" fmla="*/ 229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28 w 572"/>
                    <a:gd name="T47" fmla="*/ 5 h 572"/>
                    <a:gd name="T48" fmla="*/ 286 w 572"/>
                    <a:gd name="T49" fmla="*/ 0 h 572"/>
                    <a:gd name="T50" fmla="*/ 345 w 572"/>
                    <a:gd name="T51" fmla="*/ 5 h 572"/>
                    <a:gd name="T52" fmla="*/ 397 w 572"/>
                    <a:gd name="T53" fmla="*/ 22 h 572"/>
                    <a:gd name="T54" fmla="*/ 446 w 572"/>
                    <a:gd name="T55" fmla="*/ 49 h 572"/>
                    <a:gd name="T56" fmla="*/ 488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8" y="489"/>
                      </a:lnTo>
                      <a:lnTo>
                        <a:pt x="446" y="523"/>
                      </a:lnTo>
                      <a:lnTo>
                        <a:pt x="397"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3" y="126"/>
                      </a:lnTo>
                      <a:lnTo>
                        <a:pt x="550" y="175"/>
                      </a:lnTo>
                      <a:lnTo>
                        <a:pt x="567" y="229"/>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41" name="Freeform 640"/>
                <p:cNvSpPr>
                  <a:spLocks/>
                </p:cNvSpPr>
                <p:nvPr/>
              </p:nvSpPr>
              <p:spPr bwMode="auto">
                <a:xfrm>
                  <a:off x="11735" y="4306"/>
                  <a:ext cx="221" cy="215"/>
                </a:xfrm>
                <a:custGeom>
                  <a:avLst/>
                  <a:gdLst>
                    <a:gd name="T0" fmla="*/ 572 w 572"/>
                    <a:gd name="T1" fmla="*/ 286 h 572"/>
                    <a:gd name="T2" fmla="*/ 567 w 572"/>
                    <a:gd name="T3" fmla="*/ 344 h 572"/>
                    <a:gd name="T4" fmla="*/ 550 w 572"/>
                    <a:gd name="T5" fmla="*/ 397 h 572"/>
                    <a:gd name="T6" fmla="*/ 523 w 572"/>
                    <a:gd name="T7" fmla="*/ 446 h 572"/>
                    <a:gd name="T8" fmla="*/ 488 w 572"/>
                    <a:gd name="T9" fmla="*/ 489 h 572"/>
                    <a:gd name="T10" fmla="*/ 446 w 572"/>
                    <a:gd name="T11" fmla="*/ 523 h 572"/>
                    <a:gd name="T12" fmla="*/ 397 w 572"/>
                    <a:gd name="T13" fmla="*/ 550 h 572"/>
                    <a:gd name="T14" fmla="*/ 345 w 572"/>
                    <a:gd name="T15" fmla="*/ 567 h 572"/>
                    <a:gd name="T16" fmla="*/ 286 w 572"/>
                    <a:gd name="T17" fmla="*/ 572 h 572"/>
                    <a:gd name="T18" fmla="*/ 228 w 572"/>
                    <a:gd name="T19" fmla="*/ 567 h 572"/>
                    <a:gd name="T20" fmla="*/ 175 w 572"/>
                    <a:gd name="T21" fmla="*/ 550 h 572"/>
                    <a:gd name="T22" fmla="*/ 126 w 572"/>
                    <a:gd name="T23" fmla="*/ 523 h 572"/>
                    <a:gd name="T24" fmla="*/ 85 w 572"/>
                    <a:gd name="T25" fmla="*/ 489 h 572"/>
                    <a:gd name="T26" fmla="*/ 49 w 572"/>
                    <a:gd name="T27" fmla="*/ 446 h 572"/>
                    <a:gd name="T28" fmla="*/ 23 w 572"/>
                    <a:gd name="T29" fmla="*/ 397 h 572"/>
                    <a:gd name="T30" fmla="*/ 6 w 572"/>
                    <a:gd name="T31" fmla="*/ 344 h 572"/>
                    <a:gd name="T32" fmla="*/ 0 w 572"/>
                    <a:gd name="T33" fmla="*/ 286 h 572"/>
                    <a:gd name="T34" fmla="*/ 6 w 572"/>
                    <a:gd name="T35" fmla="*/ 229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28 w 572"/>
                    <a:gd name="T47" fmla="*/ 5 h 572"/>
                    <a:gd name="T48" fmla="*/ 286 w 572"/>
                    <a:gd name="T49" fmla="*/ 0 h 572"/>
                    <a:gd name="T50" fmla="*/ 345 w 572"/>
                    <a:gd name="T51" fmla="*/ 5 h 572"/>
                    <a:gd name="T52" fmla="*/ 397 w 572"/>
                    <a:gd name="T53" fmla="*/ 22 h 572"/>
                    <a:gd name="T54" fmla="*/ 446 w 572"/>
                    <a:gd name="T55" fmla="*/ 49 h 572"/>
                    <a:gd name="T56" fmla="*/ 488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8" y="489"/>
                      </a:lnTo>
                      <a:lnTo>
                        <a:pt x="446" y="523"/>
                      </a:lnTo>
                      <a:lnTo>
                        <a:pt x="397"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3" y="126"/>
                      </a:lnTo>
                      <a:lnTo>
                        <a:pt x="550" y="175"/>
                      </a:lnTo>
                      <a:lnTo>
                        <a:pt x="567" y="229"/>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grpSp>
          <p:sp>
            <p:nvSpPr>
              <p:cNvPr id="621" name="AutoShape 28"/>
              <p:cNvSpPr>
                <a:spLocks noChangeArrowheads="1"/>
              </p:cNvSpPr>
              <p:nvPr/>
            </p:nvSpPr>
            <p:spPr bwMode="auto">
              <a:xfrm>
                <a:off x="1846" y="1036"/>
                <a:ext cx="1408" cy="386"/>
              </a:xfrm>
              <a:prstGeom prst="wedgeRoundRectCallout">
                <a:avLst>
                  <a:gd name="adj1" fmla="val -1523"/>
                  <a:gd name="adj2" fmla="val 116593"/>
                  <a:gd name="adj3" fmla="val 16667"/>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45720" rIns="0" bIns="0" anchor="t" anchorCtr="0" upright="1">
                <a:noAutofit/>
              </a:bodyPr>
              <a:lstStyle/>
              <a:p>
                <a:pPr marL="0" marR="0" algn="ctr">
                  <a:spcBef>
                    <a:spcPts val="0"/>
                  </a:spcBef>
                  <a:spcAft>
                    <a:spcPts val="0"/>
                  </a:spcAft>
                </a:pPr>
                <a:r>
                  <a:rPr lang="en-US" sz="900" b="1" dirty="0">
                    <a:effectLst/>
                    <a:latin typeface="Verdana"/>
                    <a:ea typeface="Times New Roman"/>
                  </a:rPr>
                  <a:t>PETITION</a:t>
                </a:r>
                <a:endParaRPr lang="en-US" sz="1100" dirty="0">
                  <a:effectLst/>
                  <a:latin typeface="Times New Roman"/>
                  <a:ea typeface="Times New Roman"/>
                </a:endParaRPr>
              </a:p>
            </p:txBody>
          </p:sp>
        </p:grpSp>
      </p:grpSp>
      <p:grpSp>
        <p:nvGrpSpPr>
          <p:cNvPr id="601" name="Group 600"/>
          <p:cNvGrpSpPr/>
          <p:nvPr/>
        </p:nvGrpSpPr>
        <p:grpSpPr>
          <a:xfrm>
            <a:off x="2803428" y="1265818"/>
            <a:ext cx="2079163" cy="1610702"/>
            <a:chOff x="0" y="0"/>
            <a:chExt cx="2679065" cy="1672590"/>
          </a:xfrm>
        </p:grpSpPr>
        <p:sp>
          <p:nvSpPr>
            <p:cNvPr id="611" name="AutoShape 148"/>
            <p:cNvSpPr>
              <a:spLocks noChangeArrowheads="1"/>
            </p:cNvSpPr>
            <p:nvPr/>
          </p:nvSpPr>
          <p:spPr bwMode="auto">
            <a:xfrm rot="5400000">
              <a:off x="504825" y="-476250"/>
              <a:ext cx="1645920" cy="2651760"/>
            </a:xfrm>
            <a:prstGeom prst="round2DiagRect">
              <a:avLst/>
            </a:prstGeom>
            <a:solidFill>
              <a:srgbClr val="CCFFCC"/>
            </a:solidFill>
            <a:ln w="2857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t" anchorCtr="0" upright="1">
              <a:noAutofit/>
            </a:bodyPr>
            <a:lstStyle/>
            <a:p>
              <a:endParaRPr lang="en-US" sz="2800" dirty="0"/>
            </a:p>
          </p:txBody>
        </p:sp>
        <p:sp>
          <p:nvSpPr>
            <p:cNvPr id="612" name="Text Box 32"/>
            <p:cNvSpPr txBox="1">
              <a:spLocks noChangeArrowheads="1"/>
            </p:cNvSpPr>
            <p:nvPr/>
          </p:nvSpPr>
          <p:spPr bwMode="auto">
            <a:xfrm>
              <a:off x="581025" y="0"/>
              <a:ext cx="1496695" cy="280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900" b="1" i="1" dirty="0">
                  <a:effectLst/>
                  <a:latin typeface="Verdana"/>
                  <a:ea typeface="Times New Roman"/>
                </a:rPr>
                <a:t>NOTICE</a:t>
              </a:r>
              <a:endParaRPr lang="en-US" sz="1100" dirty="0">
                <a:effectLst/>
                <a:latin typeface="Times New Roman"/>
                <a:ea typeface="Times New Roman"/>
              </a:endParaRPr>
            </a:p>
            <a:p>
              <a:pPr marL="0" marR="0" algn="ctr">
                <a:spcBef>
                  <a:spcPts val="0"/>
                </a:spcBef>
                <a:spcAft>
                  <a:spcPts val="0"/>
                </a:spcAft>
              </a:pPr>
              <a:r>
                <a:rPr lang="en-US" sz="900" dirty="0">
                  <a:effectLst/>
                  <a:latin typeface="Verdana"/>
                  <a:ea typeface="Times New Roman"/>
                </a:rPr>
                <a:t> </a:t>
              </a:r>
              <a:endParaRPr lang="en-US" sz="1100" dirty="0">
                <a:effectLst/>
                <a:latin typeface="Times New Roman"/>
                <a:ea typeface="Times New Roman"/>
              </a:endParaRPr>
            </a:p>
          </p:txBody>
        </p:sp>
        <p:pic>
          <p:nvPicPr>
            <p:cNvPr id="613" name="Picture 612" descr="icon_-47"/>
            <p:cNvPicPr>
              <a:picLocks/>
            </p:cNvPicPr>
            <p:nvPr/>
          </p:nvPicPr>
          <p:blipFill>
            <a:blip r:embed="rId3" cstate="print">
              <a:extLst>
                <a:ext uri="{28A0092B-C50C-407E-A947-70E740481C1C}">
                  <a14:useLocalDpi xmlns:a14="http://schemas.microsoft.com/office/drawing/2010/main"/>
                </a:ext>
              </a:extLst>
            </a:blip>
            <a:srcRect/>
            <a:stretch>
              <a:fillRect/>
            </a:stretch>
          </p:blipFill>
          <p:spPr bwMode="auto">
            <a:xfrm>
              <a:off x="609600" y="171450"/>
              <a:ext cx="1428750" cy="962025"/>
            </a:xfrm>
            <a:prstGeom prst="rect">
              <a:avLst/>
            </a:prstGeom>
            <a:noFill/>
            <a:ln>
              <a:noFill/>
            </a:ln>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 name="Text Box 31"/>
            <p:cNvSpPr txBox="1">
              <a:spLocks noChangeArrowheads="1"/>
            </p:cNvSpPr>
            <p:nvPr/>
          </p:nvSpPr>
          <p:spPr bwMode="auto">
            <a:xfrm>
              <a:off x="66675" y="1133475"/>
              <a:ext cx="261239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spcBef>
                  <a:spcPts val="0"/>
                </a:spcBef>
                <a:spcAft>
                  <a:spcPts val="0"/>
                </a:spcAft>
              </a:pPr>
              <a:r>
                <a:rPr lang="en-US" sz="700" b="1" dirty="0">
                  <a:effectLst/>
                  <a:latin typeface="Verdana"/>
                  <a:ea typeface="Times New Roman"/>
                </a:rPr>
                <a:t>The State Engineer publishes notice of the pending adjudication for 2 weeks in a local newspaper.  </a:t>
              </a:r>
              <a:endParaRPr lang="en-US" sz="700" b="1" dirty="0" smtClean="0">
                <a:effectLst/>
                <a:latin typeface="Verdana"/>
                <a:ea typeface="Times New Roman"/>
              </a:endParaRPr>
            </a:p>
            <a:p>
              <a:pPr marL="0" marR="0" algn="just">
                <a:spcBef>
                  <a:spcPts val="0"/>
                </a:spcBef>
                <a:spcAft>
                  <a:spcPts val="0"/>
                </a:spcAft>
              </a:pPr>
              <a:r>
                <a:rPr lang="en-US" sz="700" b="1" i="1" dirty="0" smtClean="0">
                  <a:effectLst/>
                  <a:latin typeface="Verdana"/>
                  <a:ea typeface="Times New Roman"/>
                </a:rPr>
                <a:t>(</a:t>
              </a:r>
              <a:r>
                <a:rPr lang="en-US" sz="700" b="1" i="1" dirty="0">
                  <a:effectLst/>
                  <a:latin typeface="Verdana"/>
                  <a:ea typeface="Times New Roman"/>
                </a:rPr>
                <a:t>UCA 73-4-3)</a:t>
              </a:r>
              <a:endParaRPr lang="en-US" sz="1100" dirty="0">
                <a:effectLst/>
                <a:latin typeface="Times New Roman"/>
                <a:ea typeface="Times New Roman"/>
              </a:endParaRPr>
            </a:p>
          </p:txBody>
        </p:sp>
        <p:sp>
          <p:nvSpPr>
            <p:cNvPr id="615" name="Rectangle 614"/>
            <p:cNvSpPr>
              <a:spLocks noChangeArrowheads="1"/>
            </p:cNvSpPr>
            <p:nvPr/>
          </p:nvSpPr>
          <p:spPr bwMode="auto">
            <a:xfrm>
              <a:off x="0" y="19050"/>
              <a:ext cx="290830" cy="256540"/>
            </a:xfrm>
            <a:prstGeom prst="rect">
              <a:avLst/>
            </a:prstGeom>
            <a:solidFill>
              <a:srgbClr val="000000"/>
            </a:solidFill>
            <a:ln w="952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1100" b="1" dirty="0">
                  <a:solidFill>
                    <a:srgbClr val="CCFFCC"/>
                  </a:solidFill>
                  <a:effectLst/>
                  <a:latin typeface="Verdana"/>
                  <a:ea typeface="Times New Roman"/>
                </a:rPr>
                <a:t>2</a:t>
              </a:r>
              <a:endParaRPr lang="en-US" sz="1100" dirty="0">
                <a:effectLst/>
                <a:latin typeface="Times New Roman"/>
                <a:ea typeface="Times New Roman"/>
              </a:endParaRPr>
            </a:p>
          </p:txBody>
        </p:sp>
      </p:grpSp>
      <p:grpSp>
        <p:nvGrpSpPr>
          <p:cNvPr id="602" name="Group 601"/>
          <p:cNvGrpSpPr/>
          <p:nvPr/>
        </p:nvGrpSpPr>
        <p:grpSpPr>
          <a:xfrm>
            <a:off x="2811805" y="3401200"/>
            <a:ext cx="2062408" cy="1585020"/>
            <a:chOff x="-5715" y="0"/>
            <a:chExt cx="2657475" cy="1645920"/>
          </a:xfrm>
        </p:grpSpPr>
        <p:sp>
          <p:nvSpPr>
            <p:cNvPr id="609" name="AutoShape 278"/>
            <p:cNvSpPr>
              <a:spLocks noChangeArrowheads="1"/>
            </p:cNvSpPr>
            <p:nvPr/>
          </p:nvSpPr>
          <p:spPr bwMode="auto">
            <a:xfrm rot="5400000">
              <a:off x="502920" y="-502920"/>
              <a:ext cx="1645920" cy="2651760"/>
            </a:xfrm>
            <a:prstGeom prst="round2DiagRect">
              <a:avLst/>
            </a:prstGeom>
            <a:solidFill>
              <a:srgbClr val="CCECFF"/>
            </a:solidFill>
            <a:ln w="28575">
              <a:solidFill>
                <a:srgbClr val="000000"/>
              </a:solidFill>
              <a:miter lim="800000"/>
              <a:headEnd/>
              <a:tailEnd/>
            </a:ln>
            <a:effectLst>
              <a:outerShdw blurRad="50800" dist="38100" dir="2700000" algn="tl" rotWithShape="0">
                <a:prstClr val="black">
                  <a:alpha val="40000"/>
                </a:prstClr>
              </a:outerShdw>
            </a:effectLst>
          </p:spPr>
          <p:txBody>
            <a:bodyPr rot="0" vert="horz" wrap="square" lIns="9144" tIns="45720" rIns="9144" bIns="45720" anchor="b" anchorCtr="0" upright="1">
              <a:noAutofit/>
            </a:bodyPr>
            <a:lstStyle/>
            <a:p>
              <a:pPr marL="0" marR="0" algn="ctr">
                <a:spcBef>
                  <a:spcPts val="0"/>
                </a:spcBef>
                <a:spcAft>
                  <a:spcPts val="0"/>
                </a:spcAft>
              </a:pPr>
              <a:r>
                <a:rPr lang="en-US" sz="2000" b="1" i="1" dirty="0">
                  <a:effectLst/>
                  <a:latin typeface="Verdana"/>
                  <a:ea typeface="Times New Roman"/>
                </a:rPr>
                <a:t>90 days</a:t>
              </a:r>
              <a:endParaRPr lang="en-US" sz="1100" dirty="0">
                <a:effectLst/>
                <a:latin typeface="Times New Roman"/>
                <a:ea typeface="Times New Roman"/>
              </a:endParaRPr>
            </a:p>
            <a:p>
              <a:pPr marL="0" marR="0" algn="just">
                <a:spcBef>
                  <a:spcPts val="0"/>
                </a:spcBef>
                <a:spcAft>
                  <a:spcPts val="0"/>
                </a:spcAft>
              </a:pPr>
              <a:r>
                <a:rPr lang="en-US" sz="900" b="1" dirty="0">
                  <a:effectLst/>
                  <a:latin typeface="Verdana"/>
                  <a:ea typeface="Times New Roman"/>
                </a:rPr>
                <a:t>  </a:t>
              </a:r>
              <a:endParaRPr lang="en-US" sz="1100" dirty="0">
                <a:effectLst/>
                <a:latin typeface="Times New Roman"/>
                <a:ea typeface="Times New Roman"/>
              </a:endParaRPr>
            </a:p>
            <a:p>
              <a:pPr marL="0" marR="0" algn="just">
                <a:spcBef>
                  <a:spcPts val="0"/>
                </a:spcBef>
                <a:spcAft>
                  <a:spcPts val="0"/>
                </a:spcAft>
              </a:pPr>
              <a:r>
                <a:rPr lang="en-US" sz="700" b="1" dirty="0" smtClean="0">
                  <a:effectLst/>
                  <a:latin typeface="Verdana"/>
                  <a:ea typeface="Times New Roman"/>
                </a:rPr>
                <a:t>Claimants </a:t>
              </a:r>
              <a:r>
                <a:rPr lang="en-US" sz="700" b="1" dirty="0">
                  <a:effectLst/>
                  <a:latin typeface="Verdana"/>
                  <a:ea typeface="Times New Roman"/>
                </a:rPr>
                <a:t>have 90 days </a:t>
              </a:r>
              <a:r>
                <a:rPr lang="en-US" sz="700" b="1" dirty="0" smtClean="0">
                  <a:effectLst/>
                  <a:latin typeface="Verdana"/>
                  <a:ea typeface="Times New Roman"/>
                </a:rPr>
                <a:t>following notice of the completion of the hydrographic survey in which to file a Water User’s Claim with the District Court or State Engineer.  </a:t>
              </a:r>
            </a:p>
            <a:p>
              <a:pPr marL="0" marR="0" algn="just">
                <a:spcBef>
                  <a:spcPts val="0"/>
                </a:spcBef>
                <a:spcAft>
                  <a:spcPts val="0"/>
                </a:spcAft>
              </a:pPr>
              <a:r>
                <a:rPr lang="en-US" sz="700" b="1" i="1" dirty="0" smtClean="0">
                  <a:effectLst/>
                  <a:latin typeface="Verdana"/>
                  <a:ea typeface="Times New Roman"/>
                </a:rPr>
                <a:t>(</a:t>
              </a:r>
              <a:r>
                <a:rPr lang="en-US" sz="700" b="1" i="1" dirty="0">
                  <a:effectLst/>
                  <a:latin typeface="Verdana"/>
                  <a:ea typeface="Times New Roman"/>
                </a:rPr>
                <a:t>UCA 73-4-3)</a:t>
              </a:r>
              <a:endParaRPr lang="en-US" sz="1100" dirty="0">
                <a:effectLst/>
                <a:latin typeface="Times New Roman"/>
                <a:ea typeface="Times New Roman"/>
              </a:endParaRPr>
            </a:p>
            <a:p>
              <a:pPr marL="0" marR="0">
                <a:spcBef>
                  <a:spcPts val="0"/>
                </a:spcBef>
                <a:spcAft>
                  <a:spcPts val="0"/>
                </a:spcAft>
              </a:pPr>
              <a:r>
                <a:rPr lang="en-US" sz="1100" dirty="0">
                  <a:effectLst/>
                  <a:latin typeface="Times New Roman"/>
                  <a:ea typeface="Times New Roman"/>
                </a:rPr>
                <a:t> </a:t>
              </a:r>
            </a:p>
          </p:txBody>
        </p:sp>
        <p:sp>
          <p:nvSpPr>
            <p:cNvPr id="610" name="Rectangle 609"/>
            <p:cNvSpPr>
              <a:spLocks noChangeArrowheads="1"/>
            </p:cNvSpPr>
            <p:nvPr/>
          </p:nvSpPr>
          <p:spPr bwMode="auto">
            <a:xfrm>
              <a:off x="-5715" y="0"/>
              <a:ext cx="290830" cy="256540"/>
            </a:xfrm>
            <a:prstGeom prst="rect">
              <a:avLst/>
            </a:prstGeom>
            <a:solidFill>
              <a:srgbClr val="000000"/>
            </a:solidFill>
            <a:ln w="952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1100" b="1" dirty="0" smtClean="0">
                  <a:solidFill>
                    <a:srgbClr val="CCFFCC"/>
                  </a:solidFill>
                  <a:effectLst/>
                  <a:latin typeface="Verdana"/>
                  <a:ea typeface="Times New Roman"/>
                </a:rPr>
                <a:t>6</a:t>
              </a:r>
              <a:endParaRPr lang="en-US" sz="1100" dirty="0">
                <a:effectLst/>
                <a:latin typeface="Times New Roman"/>
                <a:ea typeface="Times New Roman"/>
              </a:endParaRPr>
            </a:p>
          </p:txBody>
        </p:sp>
      </p:grpSp>
      <p:grpSp>
        <p:nvGrpSpPr>
          <p:cNvPr id="603" name="Group 602"/>
          <p:cNvGrpSpPr/>
          <p:nvPr/>
        </p:nvGrpSpPr>
        <p:grpSpPr>
          <a:xfrm>
            <a:off x="7705165" y="1278659"/>
            <a:ext cx="2059451" cy="1585020"/>
            <a:chOff x="0" y="0"/>
            <a:chExt cx="2653665" cy="1645920"/>
          </a:xfrm>
        </p:grpSpPr>
        <p:sp>
          <p:nvSpPr>
            <p:cNvPr id="604" name="AutoShape 278"/>
            <p:cNvSpPr>
              <a:spLocks noChangeArrowheads="1"/>
            </p:cNvSpPr>
            <p:nvPr/>
          </p:nvSpPr>
          <p:spPr bwMode="auto">
            <a:xfrm rot="5400000">
              <a:off x="504825" y="-502920"/>
              <a:ext cx="1645920" cy="2651760"/>
            </a:xfrm>
            <a:prstGeom prst="round2DiagRect">
              <a:avLst/>
            </a:prstGeom>
            <a:solidFill>
              <a:srgbClr val="CCFFCC"/>
            </a:solidFill>
            <a:ln w="2857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45720" bIns="45720" anchor="t" anchorCtr="0" upright="1">
              <a:noAutofit/>
            </a:bodyPr>
            <a:lstStyle/>
            <a:p>
              <a:pPr marL="0" marR="0">
                <a:spcBef>
                  <a:spcPts val="0"/>
                </a:spcBef>
                <a:spcAft>
                  <a:spcPts val="0"/>
                </a:spcAft>
              </a:pPr>
              <a:r>
                <a:rPr lang="en-US" sz="1100" dirty="0">
                  <a:effectLst/>
                  <a:latin typeface="Times New Roman"/>
                  <a:ea typeface="Times New Roman"/>
                </a:rPr>
                <a:t> </a:t>
              </a:r>
            </a:p>
          </p:txBody>
        </p:sp>
        <p:sp>
          <p:nvSpPr>
            <p:cNvPr id="605" name="Text Box 45"/>
            <p:cNvSpPr txBox="1">
              <a:spLocks noChangeArrowheads="1"/>
            </p:cNvSpPr>
            <p:nvPr/>
          </p:nvSpPr>
          <p:spPr bwMode="auto">
            <a:xfrm>
              <a:off x="19050" y="1079199"/>
              <a:ext cx="2618739"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spcBef>
                  <a:spcPts val="0"/>
                </a:spcBef>
                <a:spcAft>
                  <a:spcPts val="0"/>
                </a:spcAft>
              </a:pPr>
              <a:r>
                <a:rPr lang="en-US" sz="700" b="1" dirty="0">
                  <a:effectLst/>
                  <a:latin typeface="Verdana"/>
                  <a:ea typeface="Times New Roman"/>
                </a:rPr>
                <a:t>The State Engineer serves Summons on claimants and publishes Summons for 5 weeks in a local newspaper. </a:t>
              </a:r>
              <a:r>
                <a:rPr lang="en-US" sz="700" b="1" i="1" dirty="0">
                  <a:effectLst/>
                  <a:latin typeface="Verdana"/>
                  <a:ea typeface="Times New Roman"/>
                </a:rPr>
                <a:t>(UCA 73-4-4)</a:t>
              </a:r>
              <a:endParaRPr lang="en-US" sz="1100" dirty="0">
                <a:effectLst/>
                <a:latin typeface="Times New Roman"/>
                <a:ea typeface="Times New Roman"/>
              </a:endParaRPr>
            </a:p>
            <a:p>
              <a:pPr marL="0" marR="0" algn="just">
                <a:spcBef>
                  <a:spcPts val="0"/>
                </a:spcBef>
                <a:spcAft>
                  <a:spcPts val="0"/>
                </a:spcAft>
              </a:pPr>
              <a:r>
                <a:rPr lang="en-US" sz="900" dirty="0">
                  <a:effectLst/>
                  <a:latin typeface="Verdana"/>
                  <a:ea typeface="Times New Roman"/>
                </a:rPr>
                <a:t> </a:t>
              </a:r>
              <a:endParaRPr lang="en-US" sz="1100" dirty="0">
                <a:effectLst/>
                <a:latin typeface="Times New Roman"/>
                <a:ea typeface="Times New Roman"/>
              </a:endParaRPr>
            </a:p>
          </p:txBody>
        </p:sp>
        <p:sp>
          <p:nvSpPr>
            <p:cNvPr id="606" name="Text Box 46"/>
            <p:cNvSpPr txBox="1">
              <a:spLocks noChangeArrowheads="1"/>
            </p:cNvSpPr>
            <p:nvPr/>
          </p:nvSpPr>
          <p:spPr bwMode="auto">
            <a:xfrm>
              <a:off x="514350" y="11430"/>
              <a:ext cx="162750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900" b="1" i="1" dirty="0">
                  <a:effectLst/>
                  <a:latin typeface="Verdana"/>
                  <a:ea typeface="Times New Roman"/>
                </a:rPr>
                <a:t>SUMMONS</a:t>
              </a:r>
              <a:endParaRPr lang="en-US" sz="1100" dirty="0">
                <a:effectLst/>
                <a:latin typeface="Times New Roman"/>
                <a:ea typeface="Times New Roman"/>
              </a:endParaRPr>
            </a:p>
            <a:p>
              <a:pPr marL="0" marR="0" algn="ctr">
                <a:spcBef>
                  <a:spcPts val="0"/>
                </a:spcBef>
                <a:spcAft>
                  <a:spcPts val="0"/>
                </a:spcAft>
              </a:pPr>
              <a:r>
                <a:rPr lang="en-US" sz="900" dirty="0">
                  <a:effectLst/>
                  <a:latin typeface="Verdana"/>
                  <a:ea typeface="Times New Roman"/>
                </a:rPr>
                <a:t> </a:t>
              </a:r>
              <a:endParaRPr lang="en-US" sz="1100" dirty="0">
                <a:effectLst/>
                <a:latin typeface="Times New Roman"/>
                <a:ea typeface="Times New Roman"/>
              </a:endParaRPr>
            </a:p>
          </p:txBody>
        </p:sp>
        <p:pic>
          <p:nvPicPr>
            <p:cNvPr id="607" name="Picture 606" descr="icon_-47"/>
            <p:cNvPicPr>
              <a:picLocks/>
            </p:cNvPicPr>
            <p:nvPr/>
          </p:nvPicPr>
          <p:blipFill>
            <a:blip r:embed="rId3" cstate="print">
              <a:extLst>
                <a:ext uri="{28A0092B-C50C-407E-A947-70E740481C1C}">
                  <a14:useLocalDpi xmlns:a14="http://schemas.microsoft.com/office/drawing/2010/main"/>
                </a:ext>
              </a:extLst>
            </a:blip>
            <a:srcRect/>
            <a:stretch>
              <a:fillRect/>
            </a:stretch>
          </p:blipFill>
          <p:spPr bwMode="auto">
            <a:xfrm>
              <a:off x="619125" y="218739"/>
              <a:ext cx="1428749" cy="962026"/>
            </a:xfrm>
            <a:prstGeom prst="rect">
              <a:avLst/>
            </a:prstGeom>
            <a:noFill/>
            <a:ln>
              <a:noFill/>
            </a:ln>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8" name="Rectangle 607"/>
            <p:cNvSpPr>
              <a:spLocks noChangeArrowheads="1"/>
            </p:cNvSpPr>
            <p:nvPr/>
          </p:nvSpPr>
          <p:spPr bwMode="auto">
            <a:xfrm>
              <a:off x="0" y="1905"/>
              <a:ext cx="290830" cy="256540"/>
            </a:xfrm>
            <a:prstGeom prst="rect">
              <a:avLst/>
            </a:prstGeom>
            <a:solidFill>
              <a:srgbClr val="000000"/>
            </a:solidFill>
            <a:ln w="952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1100" b="1" dirty="0">
                  <a:solidFill>
                    <a:srgbClr val="CCFFCC"/>
                  </a:solidFill>
                  <a:effectLst/>
                  <a:latin typeface="Verdana"/>
                  <a:ea typeface="Times New Roman"/>
                </a:rPr>
                <a:t>4</a:t>
              </a:r>
              <a:endParaRPr lang="en-US" sz="1100" dirty="0">
                <a:effectLst/>
                <a:latin typeface="Times New Roman"/>
                <a:ea typeface="Times New Roman"/>
              </a:endParaRPr>
            </a:p>
          </p:txBody>
        </p:sp>
      </p:grpSp>
      <p:grpSp>
        <p:nvGrpSpPr>
          <p:cNvPr id="642" name="Group 641"/>
          <p:cNvGrpSpPr/>
          <p:nvPr/>
        </p:nvGrpSpPr>
        <p:grpSpPr>
          <a:xfrm>
            <a:off x="7705904" y="3397531"/>
            <a:ext cx="2057972" cy="1592358"/>
            <a:chOff x="0" y="0"/>
            <a:chExt cx="2651760" cy="1653540"/>
          </a:xfrm>
        </p:grpSpPr>
        <p:sp>
          <p:nvSpPr>
            <p:cNvPr id="748" name="AutoShape 155"/>
            <p:cNvSpPr>
              <a:spLocks noChangeArrowheads="1"/>
            </p:cNvSpPr>
            <p:nvPr/>
          </p:nvSpPr>
          <p:spPr bwMode="auto">
            <a:xfrm rot="16200000">
              <a:off x="502920" y="-495300"/>
              <a:ext cx="1645920" cy="2651760"/>
            </a:xfrm>
            <a:prstGeom prst="round2DiagRect">
              <a:avLst/>
            </a:prstGeom>
            <a:solidFill>
              <a:srgbClr val="CCECFF"/>
            </a:solidFill>
            <a:ln w="2857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t" anchorCtr="0" upright="1">
              <a:noAutofit/>
            </a:bodyPr>
            <a:lstStyle/>
            <a:p>
              <a:endParaRPr lang="en-US" sz="2800" dirty="0"/>
            </a:p>
          </p:txBody>
        </p:sp>
        <p:sp>
          <p:nvSpPr>
            <p:cNvPr id="749" name="Rectangle 748"/>
            <p:cNvSpPr>
              <a:spLocks noChangeArrowheads="1"/>
            </p:cNvSpPr>
            <p:nvPr/>
          </p:nvSpPr>
          <p:spPr bwMode="auto">
            <a:xfrm>
              <a:off x="7620" y="0"/>
              <a:ext cx="290830" cy="256540"/>
            </a:xfrm>
            <a:prstGeom prst="rect">
              <a:avLst/>
            </a:prstGeom>
            <a:solidFill>
              <a:srgbClr val="000000"/>
            </a:solidFill>
            <a:ln w="952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1100" b="1" dirty="0">
                  <a:solidFill>
                    <a:srgbClr val="CCFFFF"/>
                  </a:solidFill>
                  <a:effectLst/>
                  <a:latin typeface="Verdana"/>
                  <a:ea typeface="Times New Roman"/>
                </a:rPr>
                <a:t>8</a:t>
              </a:r>
              <a:endParaRPr lang="en-US" sz="1100" dirty="0">
                <a:effectLst/>
                <a:latin typeface="Times New Roman"/>
                <a:ea typeface="Times New Roman"/>
              </a:endParaRPr>
            </a:p>
          </p:txBody>
        </p:sp>
        <p:sp>
          <p:nvSpPr>
            <p:cNvPr id="750" name="Text Box 63"/>
            <p:cNvSpPr txBox="1">
              <a:spLocks noChangeArrowheads="1"/>
            </p:cNvSpPr>
            <p:nvPr/>
          </p:nvSpPr>
          <p:spPr bwMode="auto">
            <a:xfrm>
              <a:off x="17145" y="1137372"/>
              <a:ext cx="2626994"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spcBef>
                  <a:spcPts val="0"/>
                </a:spcBef>
                <a:spcAft>
                  <a:spcPts val="0"/>
                </a:spcAft>
              </a:pPr>
              <a:r>
                <a:rPr lang="en-US" sz="700" b="1" dirty="0">
                  <a:effectLst/>
                  <a:latin typeface="Verdana"/>
                  <a:ea typeface="Times New Roman"/>
                </a:rPr>
                <a:t>The State Engineer holds a Public Meeting to </a:t>
              </a:r>
              <a:r>
                <a:rPr lang="en-US" sz="700" b="1" dirty="0" smtClean="0">
                  <a:effectLst/>
                  <a:latin typeface="Verdana"/>
                  <a:ea typeface="Times New Roman"/>
                </a:rPr>
                <a:t>discuss the Proposed Determination with claimants. </a:t>
              </a:r>
            </a:p>
            <a:p>
              <a:pPr marL="0" marR="0" algn="just">
                <a:spcBef>
                  <a:spcPts val="0"/>
                </a:spcBef>
                <a:spcAft>
                  <a:spcPts val="0"/>
                </a:spcAft>
              </a:pPr>
              <a:r>
                <a:rPr lang="en-US" sz="700" b="1" i="1" dirty="0" smtClean="0">
                  <a:effectLst/>
                  <a:latin typeface="Verdana"/>
                  <a:ea typeface="Times New Roman"/>
                </a:rPr>
                <a:t>(UCA 73-4-11)</a:t>
              </a:r>
              <a:endParaRPr lang="en-US" sz="1100" dirty="0">
                <a:effectLst/>
                <a:latin typeface="Times New Roman"/>
                <a:ea typeface="Times New Roman"/>
              </a:endParaRPr>
            </a:p>
          </p:txBody>
        </p:sp>
        <p:sp>
          <p:nvSpPr>
            <p:cNvPr id="751" name="Text Box 64"/>
            <p:cNvSpPr txBox="1">
              <a:spLocks noChangeArrowheads="1"/>
            </p:cNvSpPr>
            <p:nvPr/>
          </p:nvSpPr>
          <p:spPr bwMode="auto">
            <a:xfrm>
              <a:off x="179070" y="47625"/>
              <a:ext cx="2286000" cy="268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900" b="1" i="1" dirty="0">
                  <a:effectLst/>
                  <a:latin typeface="Verdana"/>
                  <a:ea typeface="Times New Roman"/>
                </a:rPr>
                <a:t>PUBLIC MEETING</a:t>
              </a:r>
              <a:endParaRPr lang="en-US" sz="1100" dirty="0">
                <a:effectLst/>
                <a:latin typeface="Times New Roman"/>
                <a:ea typeface="Times New Roman"/>
              </a:endParaRPr>
            </a:p>
            <a:p>
              <a:pPr marL="0" marR="0" algn="ctr">
                <a:spcBef>
                  <a:spcPts val="0"/>
                </a:spcBef>
                <a:spcAft>
                  <a:spcPts val="0"/>
                </a:spcAft>
              </a:pPr>
              <a:r>
                <a:rPr lang="en-US" sz="900" dirty="0">
                  <a:effectLst/>
                  <a:latin typeface="Verdana"/>
                  <a:ea typeface="Times New Roman"/>
                </a:rPr>
                <a:t> </a:t>
              </a:r>
              <a:endParaRPr lang="en-US" sz="1100" dirty="0">
                <a:effectLst/>
                <a:latin typeface="Times New Roman"/>
                <a:ea typeface="Times New Roman"/>
              </a:endParaRPr>
            </a:p>
          </p:txBody>
        </p:sp>
        <p:grpSp>
          <p:nvGrpSpPr>
            <p:cNvPr id="752" name="Group 751"/>
            <p:cNvGrpSpPr>
              <a:grpSpLocks/>
            </p:cNvGrpSpPr>
            <p:nvPr/>
          </p:nvGrpSpPr>
          <p:grpSpPr bwMode="auto">
            <a:xfrm>
              <a:off x="817245" y="304800"/>
              <a:ext cx="1012825" cy="818515"/>
              <a:chOff x="12199" y="6038"/>
              <a:chExt cx="1886" cy="1688"/>
            </a:xfrm>
          </p:grpSpPr>
          <p:sp>
            <p:nvSpPr>
              <p:cNvPr id="753" name="Rectangle 752"/>
              <p:cNvSpPr>
                <a:spLocks noChangeArrowheads="1"/>
              </p:cNvSpPr>
              <p:nvPr/>
            </p:nvSpPr>
            <p:spPr bwMode="auto">
              <a:xfrm>
                <a:off x="12290" y="6038"/>
                <a:ext cx="1744" cy="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rot="0" vert="horz" wrap="square" lIns="91440" tIns="45720" rIns="91440" bIns="45720" anchor="t" anchorCtr="0" upright="1">
                <a:noAutofit/>
              </a:bodyPr>
              <a:lstStyle/>
              <a:p>
                <a:endParaRPr lang="en-US" sz="2800" dirty="0"/>
              </a:p>
            </p:txBody>
          </p:sp>
          <p:sp>
            <p:nvSpPr>
              <p:cNvPr id="754" name="Freeform 753"/>
              <p:cNvSpPr>
                <a:spLocks noEditPoints="1"/>
              </p:cNvSpPr>
              <p:nvPr/>
            </p:nvSpPr>
            <p:spPr bwMode="auto">
              <a:xfrm>
                <a:off x="12199" y="6039"/>
                <a:ext cx="1886" cy="1686"/>
              </a:xfrm>
              <a:custGeom>
                <a:avLst/>
                <a:gdLst>
                  <a:gd name="T0" fmla="*/ 4474 w 4496"/>
                  <a:gd name="T1" fmla="*/ 4025 h 4498"/>
                  <a:gd name="T2" fmla="*/ 4383 w 4496"/>
                  <a:gd name="T3" fmla="*/ 4167 h 4498"/>
                  <a:gd name="T4" fmla="*/ 4340 w 4496"/>
                  <a:gd name="T5" fmla="*/ 4231 h 4498"/>
                  <a:gd name="T6" fmla="*/ 4246 w 4496"/>
                  <a:gd name="T7" fmla="*/ 4366 h 4498"/>
                  <a:gd name="T8" fmla="*/ 4178 w 4496"/>
                  <a:gd name="T9" fmla="*/ 4412 h 4498"/>
                  <a:gd name="T10" fmla="*/ 3943 w 4496"/>
                  <a:gd name="T11" fmla="*/ 4493 h 4498"/>
                  <a:gd name="T12" fmla="*/ 642 w 4496"/>
                  <a:gd name="T13" fmla="*/ 4468 h 4498"/>
                  <a:gd name="T14" fmla="*/ 559 w 4496"/>
                  <a:gd name="T15" fmla="*/ 4462 h 4498"/>
                  <a:gd name="T16" fmla="*/ 389 w 4496"/>
                  <a:gd name="T17" fmla="*/ 4447 h 4498"/>
                  <a:gd name="T18" fmla="*/ 316 w 4496"/>
                  <a:gd name="T19" fmla="*/ 4410 h 4498"/>
                  <a:gd name="T20" fmla="*/ 133 w 4496"/>
                  <a:gd name="T21" fmla="*/ 4250 h 4498"/>
                  <a:gd name="T22" fmla="*/ 77 w 4496"/>
                  <a:gd name="T23" fmla="*/ 4093 h 4498"/>
                  <a:gd name="T24" fmla="*/ 50 w 4496"/>
                  <a:gd name="T25" fmla="*/ 4020 h 4498"/>
                  <a:gd name="T26" fmla="*/ 0 w 4496"/>
                  <a:gd name="T27" fmla="*/ 3856 h 4498"/>
                  <a:gd name="T28" fmla="*/ 0 w 4496"/>
                  <a:gd name="T29" fmla="*/ 640 h 4498"/>
                  <a:gd name="T30" fmla="*/ 48 w 4496"/>
                  <a:gd name="T31" fmla="*/ 392 h 4498"/>
                  <a:gd name="T32" fmla="*/ 158 w 4496"/>
                  <a:gd name="T33" fmla="*/ 267 h 4498"/>
                  <a:gd name="T34" fmla="*/ 207 w 4496"/>
                  <a:gd name="T35" fmla="*/ 209 h 4498"/>
                  <a:gd name="T36" fmla="*/ 318 w 4496"/>
                  <a:gd name="T37" fmla="*/ 86 h 4498"/>
                  <a:gd name="T38" fmla="*/ 391 w 4496"/>
                  <a:gd name="T39" fmla="*/ 49 h 4498"/>
                  <a:gd name="T40" fmla="*/ 640 w 4496"/>
                  <a:gd name="T41" fmla="*/ 0 h 4498"/>
                  <a:gd name="T42" fmla="*/ 3939 w 4496"/>
                  <a:gd name="T43" fmla="*/ 36 h 4498"/>
                  <a:gd name="T44" fmla="*/ 4016 w 4496"/>
                  <a:gd name="T45" fmla="*/ 51 h 4498"/>
                  <a:gd name="T46" fmla="*/ 4180 w 4496"/>
                  <a:gd name="T47" fmla="*/ 88 h 4498"/>
                  <a:gd name="T48" fmla="*/ 4248 w 4496"/>
                  <a:gd name="T49" fmla="*/ 134 h 4498"/>
                  <a:gd name="T50" fmla="*/ 4408 w 4496"/>
                  <a:gd name="T51" fmla="*/ 316 h 4498"/>
                  <a:gd name="T52" fmla="*/ 4446 w 4496"/>
                  <a:gd name="T53" fmla="*/ 480 h 4498"/>
                  <a:gd name="T54" fmla="*/ 4461 w 4496"/>
                  <a:gd name="T55" fmla="*/ 557 h 4498"/>
                  <a:gd name="T56" fmla="*/ 4496 w 4496"/>
                  <a:gd name="T57" fmla="*/ 3858 h 4498"/>
                  <a:gd name="T58" fmla="*/ 4491 w 4496"/>
                  <a:gd name="T59" fmla="*/ 3944 h 4498"/>
                  <a:gd name="T60" fmla="*/ 4448 w 4496"/>
                  <a:gd name="T61" fmla="*/ 4106 h 4498"/>
                  <a:gd name="T62" fmla="*/ 4351 w 4496"/>
                  <a:gd name="T63" fmla="*/ 4240 h 4498"/>
                  <a:gd name="T64" fmla="*/ 4246 w 4496"/>
                  <a:gd name="T65" fmla="*/ 4366 h 4498"/>
                  <a:gd name="T66" fmla="*/ 4105 w 4496"/>
                  <a:gd name="T67" fmla="*/ 4449 h 4498"/>
                  <a:gd name="T68" fmla="*/ 4026 w 4496"/>
                  <a:gd name="T69" fmla="*/ 4476 h 4498"/>
                  <a:gd name="T70" fmla="*/ 3856 w 4496"/>
                  <a:gd name="T71" fmla="*/ 4498 h 4498"/>
                  <a:gd name="T72" fmla="*/ 555 w 4496"/>
                  <a:gd name="T73" fmla="*/ 4478 h 4498"/>
                  <a:gd name="T74" fmla="*/ 389 w 4496"/>
                  <a:gd name="T75" fmla="*/ 4447 h 4498"/>
                  <a:gd name="T76" fmla="*/ 248 w 4496"/>
                  <a:gd name="T77" fmla="*/ 4364 h 4498"/>
                  <a:gd name="T78" fmla="*/ 188 w 4496"/>
                  <a:gd name="T79" fmla="*/ 4310 h 4498"/>
                  <a:gd name="T80" fmla="*/ 88 w 4496"/>
                  <a:gd name="T81" fmla="*/ 4182 h 4498"/>
                  <a:gd name="T82" fmla="*/ 37 w 4496"/>
                  <a:gd name="T83" fmla="*/ 4024 h 4498"/>
                  <a:gd name="T84" fmla="*/ 0 w 4496"/>
                  <a:gd name="T85" fmla="*/ 3856 h 4498"/>
                  <a:gd name="T86" fmla="*/ 5 w 4496"/>
                  <a:gd name="T87" fmla="*/ 554 h 4498"/>
                  <a:gd name="T88" fmla="*/ 22 w 4496"/>
                  <a:gd name="T89" fmla="*/ 471 h 4498"/>
                  <a:gd name="T90" fmla="*/ 86 w 4496"/>
                  <a:gd name="T91" fmla="*/ 318 h 4498"/>
                  <a:gd name="T92" fmla="*/ 197 w 4496"/>
                  <a:gd name="T93" fmla="*/ 198 h 4498"/>
                  <a:gd name="T94" fmla="*/ 318 w 4496"/>
                  <a:gd name="T95" fmla="*/ 86 h 4498"/>
                  <a:gd name="T96" fmla="*/ 470 w 4496"/>
                  <a:gd name="T97" fmla="*/ 22 h 4498"/>
                  <a:gd name="T98" fmla="*/ 553 w 4496"/>
                  <a:gd name="T99" fmla="*/ 5 h 4498"/>
                  <a:gd name="T100" fmla="*/ 3854 w 4496"/>
                  <a:gd name="T101" fmla="*/ 0 h 4498"/>
                  <a:gd name="T102" fmla="*/ 4022 w 4496"/>
                  <a:gd name="T103" fmla="*/ 37 h 4498"/>
                  <a:gd name="T104" fmla="*/ 4180 w 4496"/>
                  <a:gd name="T105" fmla="*/ 88 h 4498"/>
                  <a:gd name="T106" fmla="*/ 4308 w 4496"/>
                  <a:gd name="T107" fmla="*/ 188 h 4498"/>
                  <a:gd name="T108" fmla="*/ 4363 w 4496"/>
                  <a:gd name="T109" fmla="*/ 248 h 4498"/>
                  <a:gd name="T110" fmla="*/ 4446 w 4496"/>
                  <a:gd name="T111" fmla="*/ 392 h 4498"/>
                  <a:gd name="T112" fmla="*/ 4476 w 4496"/>
                  <a:gd name="T113" fmla="*/ 557 h 4498"/>
                  <a:gd name="T114" fmla="*/ 4496 w 4496"/>
                  <a:gd name="T115" fmla="*/ 3858 h 4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496" h="4498">
                    <a:moveTo>
                      <a:pt x="4496" y="3858"/>
                    </a:moveTo>
                    <a:lnTo>
                      <a:pt x="4466" y="3856"/>
                    </a:lnTo>
                    <a:lnTo>
                      <a:pt x="4461" y="3941"/>
                    </a:lnTo>
                    <a:lnTo>
                      <a:pt x="4491" y="3943"/>
                    </a:lnTo>
                    <a:lnTo>
                      <a:pt x="4496" y="3858"/>
                    </a:lnTo>
                    <a:close/>
                    <a:moveTo>
                      <a:pt x="4491" y="3944"/>
                    </a:moveTo>
                    <a:lnTo>
                      <a:pt x="4461" y="3939"/>
                    </a:lnTo>
                    <a:lnTo>
                      <a:pt x="4446" y="4020"/>
                    </a:lnTo>
                    <a:lnTo>
                      <a:pt x="4474" y="4025"/>
                    </a:lnTo>
                    <a:lnTo>
                      <a:pt x="4491" y="3944"/>
                    </a:lnTo>
                    <a:close/>
                    <a:moveTo>
                      <a:pt x="4474" y="4027"/>
                    </a:moveTo>
                    <a:lnTo>
                      <a:pt x="4446" y="4018"/>
                    </a:lnTo>
                    <a:lnTo>
                      <a:pt x="4419" y="4095"/>
                    </a:lnTo>
                    <a:lnTo>
                      <a:pt x="4448" y="4106"/>
                    </a:lnTo>
                    <a:lnTo>
                      <a:pt x="4474" y="4027"/>
                    </a:lnTo>
                    <a:close/>
                    <a:moveTo>
                      <a:pt x="4446" y="4108"/>
                    </a:moveTo>
                    <a:lnTo>
                      <a:pt x="4419" y="4093"/>
                    </a:lnTo>
                    <a:lnTo>
                      <a:pt x="4383" y="4167"/>
                    </a:lnTo>
                    <a:lnTo>
                      <a:pt x="4410" y="4180"/>
                    </a:lnTo>
                    <a:lnTo>
                      <a:pt x="4446" y="4108"/>
                    </a:lnTo>
                    <a:close/>
                    <a:moveTo>
                      <a:pt x="4408" y="4182"/>
                    </a:moveTo>
                    <a:lnTo>
                      <a:pt x="4383" y="4165"/>
                    </a:lnTo>
                    <a:lnTo>
                      <a:pt x="4338" y="4231"/>
                    </a:lnTo>
                    <a:lnTo>
                      <a:pt x="4365" y="4248"/>
                    </a:lnTo>
                    <a:lnTo>
                      <a:pt x="4408" y="4182"/>
                    </a:lnTo>
                    <a:close/>
                    <a:moveTo>
                      <a:pt x="4363" y="4250"/>
                    </a:moveTo>
                    <a:lnTo>
                      <a:pt x="4340" y="4231"/>
                    </a:lnTo>
                    <a:lnTo>
                      <a:pt x="4287" y="4289"/>
                    </a:lnTo>
                    <a:lnTo>
                      <a:pt x="4310" y="4310"/>
                    </a:lnTo>
                    <a:lnTo>
                      <a:pt x="4363" y="4250"/>
                    </a:lnTo>
                    <a:close/>
                    <a:moveTo>
                      <a:pt x="4308" y="4312"/>
                    </a:moveTo>
                    <a:lnTo>
                      <a:pt x="4287" y="4289"/>
                    </a:lnTo>
                    <a:lnTo>
                      <a:pt x="4227" y="4342"/>
                    </a:lnTo>
                    <a:lnTo>
                      <a:pt x="4248" y="4364"/>
                    </a:lnTo>
                    <a:lnTo>
                      <a:pt x="4308" y="4312"/>
                    </a:lnTo>
                    <a:close/>
                    <a:moveTo>
                      <a:pt x="4246" y="4366"/>
                    </a:moveTo>
                    <a:lnTo>
                      <a:pt x="4229" y="4340"/>
                    </a:lnTo>
                    <a:lnTo>
                      <a:pt x="4163" y="4385"/>
                    </a:lnTo>
                    <a:lnTo>
                      <a:pt x="4180" y="4410"/>
                    </a:lnTo>
                    <a:lnTo>
                      <a:pt x="4246" y="4366"/>
                    </a:lnTo>
                    <a:close/>
                    <a:moveTo>
                      <a:pt x="4178" y="4412"/>
                    </a:moveTo>
                    <a:lnTo>
                      <a:pt x="4165" y="4385"/>
                    </a:lnTo>
                    <a:lnTo>
                      <a:pt x="4092" y="4421"/>
                    </a:lnTo>
                    <a:lnTo>
                      <a:pt x="4105" y="4447"/>
                    </a:lnTo>
                    <a:lnTo>
                      <a:pt x="4178" y="4412"/>
                    </a:lnTo>
                    <a:close/>
                    <a:moveTo>
                      <a:pt x="4105" y="4449"/>
                    </a:moveTo>
                    <a:lnTo>
                      <a:pt x="4093" y="4421"/>
                    </a:lnTo>
                    <a:lnTo>
                      <a:pt x="4016" y="4447"/>
                    </a:lnTo>
                    <a:lnTo>
                      <a:pt x="4026" y="4476"/>
                    </a:lnTo>
                    <a:lnTo>
                      <a:pt x="4105" y="4449"/>
                    </a:lnTo>
                    <a:close/>
                    <a:moveTo>
                      <a:pt x="4024" y="4476"/>
                    </a:moveTo>
                    <a:lnTo>
                      <a:pt x="4018" y="4447"/>
                    </a:lnTo>
                    <a:lnTo>
                      <a:pt x="3937" y="4462"/>
                    </a:lnTo>
                    <a:lnTo>
                      <a:pt x="3943" y="4493"/>
                    </a:lnTo>
                    <a:lnTo>
                      <a:pt x="4024" y="4476"/>
                    </a:lnTo>
                    <a:close/>
                    <a:moveTo>
                      <a:pt x="3941" y="4493"/>
                    </a:moveTo>
                    <a:lnTo>
                      <a:pt x="3939" y="4462"/>
                    </a:lnTo>
                    <a:lnTo>
                      <a:pt x="3854" y="4468"/>
                    </a:lnTo>
                    <a:lnTo>
                      <a:pt x="3856" y="4498"/>
                    </a:lnTo>
                    <a:lnTo>
                      <a:pt x="3941" y="4493"/>
                    </a:lnTo>
                    <a:close/>
                    <a:moveTo>
                      <a:pt x="3854" y="4498"/>
                    </a:moveTo>
                    <a:lnTo>
                      <a:pt x="3854" y="4468"/>
                    </a:lnTo>
                    <a:lnTo>
                      <a:pt x="642" y="4468"/>
                    </a:lnTo>
                    <a:lnTo>
                      <a:pt x="642" y="4498"/>
                    </a:lnTo>
                    <a:lnTo>
                      <a:pt x="3854" y="4498"/>
                    </a:lnTo>
                    <a:close/>
                    <a:moveTo>
                      <a:pt x="640" y="4498"/>
                    </a:moveTo>
                    <a:lnTo>
                      <a:pt x="642" y="4468"/>
                    </a:lnTo>
                    <a:lnTo>
                      <a:pt x="557" y="4462"/>
                    </a:lnTo>
                    <a:lnTo>
                      <a:pt x="555" y="4493"/>
                    </a:lnTo>
                    <a:lnTo>
                      <a:pt x="640" y="4498"/>
                    </a:lnTo>
                    <a:close/>
                    <a:moveTo>
                      <a:pt x="553" y="4493"/>
                    </a:moveTo>
                    <a:lnTo>
                      <a:pt x="559" y="4462"/>
                    </a:lnTo>
                    <a:lnTo>
                      <a:pt x="478" y="4447"/>
                    </a:lnTo>
                    <a:lnTo>
                      <a:pt x="472" y="4476"/>
                    </a:lnTo>
                    <a:lnTo>
                      <a:pt x="553" y="4493"/>
                    </a:lnTo>
                    <a:close/>
                    <a:moveTo>
                      <a:pt x="470" y="4476"/>
                    </a:moveTo>
                    <a:lnTo>
                      <a:pt x="480" y="4447"/>
                    </a:lnTo>
                    <a:lnTo>
                      <a:pt x="403" y="4421"/>
                    </a:lnTo>
                    <a:lnTo>
                      <a:pt x="391" y="4449"/>
                    </a:lnTo>
                    <a:lnTo>
                      <a:pt x="470" y="4476"/>
                    </a:lnTo>
                    <a:close/>
                    <a:moveTo>
                      <a:pt x="389" y="4447"/>
                    </a:moveTo>
                    <a:lnTo>
                      <a:pt x="404" y="4421"/>
                    </a:lnTo>
                    <a:lnTo>
                      <a:pt x="331" y="4385"/>
                    </a:lnTo>
                    <a:lnTo>
                      <a:pt x="318" y="4412"/>
                    </a:lnTo>
                    <a:lnTo>
                      <a:pt x="389" y="4447"/>
                    </a:lnTo>
                    <a:close/>
                    <a:moveTo>
                      <a:pt x="316" y="4410"/>
                    </a:moveTo>
                    <a:lnTo>
                      <a:pt x="333" y="4385"/>
                    </a:lnTo>
                    <a:lnTo>
                      <a:pt x="267" y="4340"/>
                    </a:lnTo>
                    <a:lnTo>
                      <a:pt x="250" y="4366"/>
                    </a:lnTo>
                    <a:lnTo>
                      <a:pt x="316" y="4410"/>
                    </a:lnTo>
                    <a:close/>
                    <a:moveTo>
                      <a:pt x="248" y="4364"/>
                    </a:moveTo>
                    <a:lnTo>
                      <a:pt x="267" y="4342"/>
                    </a:lnTo>
                    <a:lnTo>
                      <a:pt x="207" y="4289"/>
                    </a:lnTo>
                    <a:lnTo>
                      <a:pt x="188" y="4312"/>
                    </a:lnTo>
                    <a:lnTo>
                      <a:pt x="248" y="4364"/>
                    </a:lnTo>
                    <a:close/>
                    <a:moveTo>
                      <a:pt x="186" y="4310"/>
                    </a:moveTo>
                    <a:lnTo>
                      <a:pt x="209" y="4289"/>
                    </a:lnTo>
                    <a:lnTo>
                      <a:pt x="156" y="4231"/>
                    </a:lnTo>
                    <a:lnTo>
                      <a:pt x="133" y="4250"/>
                    </a:lnTo>
                    <a:lnTo>
                      <a:pt x="186" y="4310"/>
                    </a:lnTo>
                    <a:close/>
                    <a:moveTo>
                      <a:pt x="131" y="4248"/>
                    </a:moveTo>
                    <a:lnTo>
                      <a:pt x="158" y="4231"/>
                    </a:lnTo>
                    <a:lnTo>
                      <a:pt x="113" y="4165"/>
                    </a:lnTo>
                    <a:lnTo>
                      <a:pt x="88" y="4182"/>
                    </a:lnTo>
                    <a:lnTo>
                      <a:pt x="131" y="4248"/>
                    </a:lnTo>
                    <a:close/>
                    <a:moveTo>
                      <a:pt x="86" y="4180"/>
                    </a:moveTo>
                    <a:lnTo>
                      <a:pt x="113" y="4167"/>
                    </a:lnTo>
                    <a:lnTo>
                      <a:pt x="77" y="4093"/>
                    </a:lnTo>
                    <a:lnTo>
                      <a:pt x="50" y="4108"/>
                    </a:lnTo>
                    <a:lnTo>
                      <a:pt x="86" y="4180"/>
                    </a:lnTo>
                    <a:close/>
                    <a:moveTo>
                      <a:pt x="48" y="4106"/>
                    </a:moveTo>
                    <a:lnTo>
                      <a:pt x="77" y="4095"/>
                    </a:lnTo>
                    <a:lnTo>
                      <a:pt x="50" y="4018"/>
                    </a:lnTo>
                    <a:lnTo>
                      <a:pt x="22" y="4027"/>
                    </a:lnTo>
                    <a:lnTo>
                      <a:pt x="48" y="4106"/>
                    </a:lnTo>
                    <a:close/>
                    <a:moveTo>
                      <a:pt x="22" y="4025"/>
                    </a:moveTo>
                    <a:lnTo>
                      <a:pt x="50" y="4020"/>
                    </a:lnTo>
                    <a:lnTo>
                      <a:pt x="35" y="3939"/>
                    </a:lnTo>
                    <a:lnTo>
                      <a:pt x="5" y="3944"/>
                    </a:lnTo>
                    <a:lnTo>
                      <a:pt x="22" y="4025"/>
                    </a:lnTo>
                    <a:close/>
                    <a:moveTo>
                      <a:pt x="5" y="3943"/>
                    </a:moveTo>
                    <a:lnTo>
                      <a:pt x="35" y="3941"/>
                    </a:lnTo>
                    <a:lnTo>
                      <a:pt x="30" y="3856"/>
                    </a:lnTo>
                    <a:lnTo>
                      <a:pt x="0" y="3858"/>
                    </a:lnTo>
                    <a:lnTo>
                      <a:pt x="5" y="3943"/>
                    </a:lnTo>
                    <a:close/>
                    <a:moveTo>
                      <a:pt x="0" y="3856"/>
                    </a:moveTo>
                    <a:lnTo>
                      <a:pt x="30" y="3856"/>
                    </a:lnTo>
                    <a:lnTo>
                      <a:pt x="30" y="642"/>
                    </a:lnTo>
                    <a:lnTo>
                      <a:pt x="0" y="642"/>
                    </a:lnTo>
                    <a:lnTo>
                      <a:pt x="0" y="3856"/>
                    </a:lnTo>
                    <a:close/>
                    <a:moveTo>
                      <a:pt x="0" y="640"/>
                    </a:moveTo>
                    <a:lnTo>
                      <a:pt x="30" y="642"/>
                    </a:lnTo>
                    <a:lnTo>
                      <a:pt x="35" y="557"/>
                    </a:lnTo>
                    <a:lnTo>
                      <a:pt x="5" y="555"/>
                    </a:lnTo>
                    <a:lnTo>
                      <a:pt x="0" y="640"/>
                    </a:lnTo>
                    <a:close/>
                    <a:moveTo>
                      <a:pt x="5" y="554"/>
                    </a:moveTo>
                    <a:lnTo>
                      <a:pt x="35" y="559"/>
                    </a:lnTo>
                    <a:lnTo>
                      <a:pt x="50" y="478"/>
                    </a:lnTo>
                    <a:lnTo>
                      <a:pt x="22" y="473"/>
                    </a:lnTo>
                    <a:lnTo>
                      <a:pt x="5" y="554"/>
                    </a:lnTo>
                    <a:close/>
                    <a:moveTo>
                      <a:pt x="22" y="471"/>
                    </a:moveTo>
                    <a:lnTo>
                      <a:pt x="50" y="480"/>
                    </a:lnTo>
                    <a:lnTo>
                      <a:pt x="77" y="403"/>
                    </a:lnTo>
                    <a:lnTo>
                      <a:pt x="48" y="392"/>
                    </a:lnTo>
                    <a:lnTo>
                      <a:pt x="22" y="471"/>
                    </a:lnTo>
                    <a:close/>
                    <a:moveTo>
                      <a:pt x="50" y="392"/>
                    </a:moveTo>
                    <a:lnTo>
                      <a:pt x="77" y="405"/>
                    </a:lnTo>
                    <a:lnTo>
                      <a:pt x="113" y="331"/>
                    </a:lnTo>
                    <a:lnTo>
                      <a:pt x="86" y="318"/>
                    </a:lnTo>
                    <a:lnTo>
                      <a:pt x="50" y="392"/>
                    </a:lnTo>
                    <a:close/>
                    <a:moveTo>
                      <a:pt x="88" y="316"/>
                    </a:moveTo>
                    <a:lnTo>
                      <a:pt x="113" y="333"/>
                    </a:lnTo>
                    <a:lnTo>
                      <a:pt x="158" y="267"/>
                    </a:lnTo>
                    <a:lnTo>
                      <a:pt x="131" y="250"/>
                    </a:lnTo>
                    <a:lnTo>
                      <a:pt x="88" y="316"/>
                    </a:lnTo>
                    <a:close/>
                    <a:moveTo>
                      <a:pt x="133" y="248"/>
                    </a:moveTo>
                    <a:lnTo>
                      <a:pt x="156" y="269"/>
                    </a:lnTo>
                    <a:lnTo>
                      <a:pt x="209" y="209"/>
                    </a:lnTo>
                    <a:lnTo>
                      <a:pt x="186" y="188"/>
                    </a:lnTo>
                    <a:lnTo>
                      <a:pt x="133" y="248"/>
                    </a:lnTo>
                    <a:close/>
                    <a:moveTo>
                      <a:pt x="188" y="186"/>
                    </a:moveTo>
                    <a:lnTo>
                      <a:pt x="207" y="209"/>
                    </a:lnTo>
                    <a:lnTo>
                      <a:pt x="267" y="156"/>
                    </a:lnTo>
                    <a:lnTo>
                      <a:pt x="248" y="134"/>
                    </a:lnTo>
                    <a:lnTo>
                      <a:pt x="188" y="186"/>
                    </a:lnTo>
                    <a:close/>
                    <a:moveTo>
                      <a:pt x="250" y="132"/>
                    </a:moveTo>
                    <a:lnTo>
                      <a:pt x="267" y="158"/>
                    </a:lnTo>
                    <a:lnTo>
                      <a:pt x="333" y="113"/>
                    </a:lnTo>
                    <a:lnTo>
                      <a:pt x="316" y="88"/>
                    </a:lnTo>
                    <a:lnTo>
                      <a:pt x="250" y="132"/>
                    </a:lnTo>
                    <a:close/>
                    <a:moveTo>
                      <a:pt x="318" y="86"/>
                    </a:moveTo>
                    <a:lnTo>
                      <a:pt x="331" y="113"/>
                    </a:lnTo>
                    <a:lnTo>
                      <a:pt x="404" y="77"/>
                    </a:lnTo>
                    <a:lnTo>
                      <a:pt x="389" y="51"/>
                    </a:lnTo>
                    <a:lnTo>
                      <a:pt x="318" y="86"/>
                    </a:lnTo>
                    <a:close/>
                    <a:moveTo>
                      <a:pt x="391" y="49"/>
                    </a:moveTo>
                    <a:lnTo>
                      <a:pt x="403" y="77"/>
                    </a:lnTo>
                    <a:lnTo>
                      <a:pt x="480" y="51"/>
                    </a:lnTo>
                    <a:lnTo>
                      <a:pt x="470" y="22"/>
                    </a:lnTo>
                    <a:lnTo>
                      <a:pt x="391" y="49"/>
                    </a:lnTo>
                    <a:close/>
                    <a:moveTo>
                      <a:pt x="472" y="22"/>
                    </a:moveTo>
                    <a:lnTo>
                      <a:pt x="478" y="51"/>
                    </a:lnTo>
                    <a:lnTo>
                      <a:pt x="559" y="36"/>
                    </a:lnTo>
                    <a:lnTo>
                      <a:pt x="553" y="5"/>
                    </a:lnTo>
                    <a:lnTo>
                      <a:pt x="472" y="22"/>
                    </a:lnTo>
                    <a:close/>
                    <a:moveTo>
                      <a:pt x="555" y="5"/>
                    </a:moveTo>
                    <a:lnTo>
                      <a:pt x="557" y="36"/>
                    </a:lnTo>
                    <a:lnTo>
                      <a:pt x="642" y="30"/>
                    </a:lnTo>
                    <a:lnTo>
                      <a:pt x="640" y="0"/>
                    </a:lnTo>
                    <a:lnTo>
                      <a:pt x="555" y="5"/>
                    </a:lnTo>
                    <a:close/>
                    <a:moveTo>
                      <a:pt x="642" y="0"/>
                    </a:moveTo>
                    <a:lnTo>
                      <a:pt x="642" y="30"/>
                    </a:lnTo>
                    <a:lnTo>
                      <a:pt x="3854" y="30"/>
                    </a:lnTo>
                    <a:lnTo>
                      <a:pt x="3854" y="0"/>
                    </a:lnTo>
                    <a:lnTo>
                      <a:pt x="642" y="0"/>
                    </a:lnTo>
                    <a:close/>
                    <a:moveTo>
                      <a:pt x="3856" y="0"/>
                    </a:moveTo>
                    <a:lnTo>
                      <a:pt x="3854" y="30"/>
                    </a:lnTo>
                    <a:lnTo>
                      <a:pt x="3939" y="36"/>
                    </a:lnTo>
                    <a:lnTo>
                      <a:pt x="3941" y="5"/>
                    </a:lnTo>
                    <a:lnTo>
                      <a:pt x="3856" y="0"/>
                    </a:lnTo>
                    <a:close/>
                    <a:moveTo>
                      <a:pt x="3943" y="5"/>
                    </a:moveTo>
                    <a:lnTo>
                      <a:pt x="3937" y="36"/>
                    </a:lnTo>
                    <a:lnTo>
                      <a:pt x="4018" y="51"/>
                    </a:lnTo>
                    <a:lnTo>
                      <a:pt x="4024" y="22"/>
                    </a:lnTo>
                    <a:lnTo>
                      <a:pt x="3943" y="5"/>
                    </a:lnTo>
                    <a:close/>
                    <a:moveTo>
                      <a:pt x="4026" y="22"/>
                    </a:moveTo>
                    <a:lnTo>
                      <a:pt x="4016" y="51"/>
                    </a:lnTo>
                    <a:lnTo>
                      <a:pt x="4093" y="77"/>
                    </a:lnTo>
                    <a:lnTo>
                      <a:pt x="4105" y="49"/>
                    </a:lnTo>
                    <a:lnTo>
                      <a:pt x="4026" y="22"/>
                    </a:lnTo>
                    <a:close/>
                    <a:moveTo>
                      <a:pt x="4105" y="51"/>
                    </a:moveTo>
                    <a:lnTo>
                      <a:pt x="4092" y="77"/>
                    </a:lnTo>
                    <a:lnTo>
                      <a:pt x="4165" y="113"/>
                    </a:lnTo>
                    <a:lnTo>
                      <a:pt x="4178" y="86"/>
                    </a:lnTo>
                    <a:lnTo>
                      <a:pt x="4105" y="51"/>
                    </a:lnTo>
                    <a:close/>
                    <a:moveTo>
                      <a:pt x="4180" y="88"/>
                    </a:moveTo>
                    <a:lnTo>
                      <a:pt x="4163" y="113"/>
                    </a:lnTo>
                    <a:lnTo>
                      <a:pt x="4229" y="158"/>
                    </a:lnTo>
                    <a:lnTo>
                      <a:pt x="4246" y="132"/>
                    </a:lnTo>
                    <a:lnTo>
                      <a:pt x="4180" y="88"/>
                    </a:lnTo>
                    <a:close/>
                    <a:moveTo>
                      <a:pt x="4248" y="134"/>
                    </a:moveTo>
                    <a:lnTo>
                      <a:pt x="4227" y="156"/>
                    </a:lnTo>
                    <a:lnTo>
                      <a:pt x="4287" y="209"/>
                    </a:lnTo>
                    <a:lnTo>
                      <a:pt x="4308" y="186"/>
                    </a:lnTo>
                    <a:lnTo>
                      <a:pt x="4248" y="134"/>
                    </a:lnTo>
                    <a:close/>
                    <a:moveTo>
                      <a:pt x="4310" y="188"/>
                    </a:moveTo>
                    <a:lnTo>
                      <a:pt x="4287" y="209"/>
                    </a:lnTo>
                    <a:lnTo>
                      <a:pt x="4340" y="269"/>
                    </a:lnTo>
                    <a:lnTo>
                      <a:pt x="4363" y="248"/>
                    </a:lnTo>
                    <a:lnTo>
                      <a:pt x="4310" y="188"/>
                    </a:lnTo>
                    <a:close/>
                    <a:moveTo>
                      <a:pt x="4365" y="250"/>
                    </a:moveTo>
                    <a:lnTo>
                      <a:pt x="4338" y="267"/>
                    </a:lnTo>
                    <a:lnTo>
                      <a:pt x="4383" y="333"/>
                    </a:lnTo>
                    <a:lnTo>
                      <a:pt x="4408" y="316"/>
                    </a:lnTo>
                    <a:lnTo>
                      <a:pt x="4365" y="250"/>
                    </a:lnTo>
                    <a:close/>
                    <a:moveTo>
                      <a:pt x="4410" y="318"/>
                    </a:moveTo>
                    <a:lnTo>
                      <a:pt x="4383" y="331"/>
                    </a:lnTo>
                    <a:lnTo>
                      <a:pt x="4419" y="405"/>
                    </a:lnTo>
                    <a:lnTo>
                      <a:pt x="4446" y="392"/>
                    </a:lnTo>
                    <a:lnTo>
                      <a:pt x="4410" y="318"/>
                    </a:lnTo>
                    <a:close/>
                    <a:moveTo>
                      <a:pt x="4448" y="392"/>
                    </a:moveTo>
                    <a:lnTo>
                      <a:pt x="4419" y="403"/>
                    </a:lnTo>
                    <a:lnTo>
                      <a:pt x="4446" y="480"/>
                    </a:lnTo>
                    <a:lnTo>
                      <a:pt x="4474" y="471"/>
                    </a:lnTo>
                    <a:lnTo>
                      <a:pt x="4448" y="392"/>
                    </a:lnTo>
                    <a:close/>
                    <a:moveTo>
                      <a:pt x="4474" y="473"/>
                    </a:moveTo>
                    <a:lnTo>
                      <a:pt x="4446" y="478"/>
                    </a:lnTo>
                    <a:lnTo>
                      <a:pt x="4461" y="559"/>
                    </a:lnTo>
                    <a:lnTo>
                      <a:pt x="4491" y="554"/>
                    </a:lnTo>
                    <a:lnTo>
                      <a:pt x="4474" y="473"/>
                    </a:lnTo>
                    <a:close/>
                    <a:moveTo>
                      <a:pt x="4491" y="555"/>
                    </a:moveTo>
                    <a:lnTo>
                      <a:pt x="4461" y="557"/>
                    </a:lnTo>
                    <a:lnTo>
                      <a:pt x="4466" y="642"/>
                    </a:lnTo>
                    <a:lnTo>
                      <a:pt x="4496" y="640"/>
                    </a:lnTo>
                    <a:lnTo>
                      <a:pt x="4491" y="555"/>
                    </a:lnTo>
                    <a:close/>
                    <a:moveTo>
                      <a:pt x="4496" y="642"/>
                    </a:moveTo>
                    <a:lnTo>
                      <a:pt x="4466" y="642"/>
                    </a:lnTo>
                    <a:lnTo>
                      <a:pt x="4466" y="3856"/>
                    </a:lnTo>
                    <a:lnTo>
                      <a:pt x="4496" y="3856"/>
                    </a:lnTo>
                    <a:lnTo>
                      <a:pt x="4496" y="642"/>
                    </a:lnTo>
                    <a:close/>
                    <a:moveTo>
                      <a:pt x="4496" y="3858"/>
                    </a:moveTo>
                    <a:lnTo>
                      <a:pt x="4496" y="3858"/>
                    </a:lnTo>
                    <a:lnTo>
                      <a:pt x="4481" y="3856"/>
                    </a:lnTo>
                    <a:lnTo>
                      <a:pt x="4496" y="3856"/>
                    </a:lnTo>
                    <a:lnTo>
                      <a:pt x="4496" y="3858"/>
                    </a:lnTo>
                    <a:close/>
                    <a:moveTo>
                      <a:pt x="4491" y="3944"/>
                    </a:moveTo>
                    <a:lnTo>
                      <a:pt x="4491" y="3944"/>
                    </a:lnTo>
                    <a:lnTo>
                      <a:pt x="4476" y="3941"/>
                    </a:lnTo>
                    <a:lnTo>
                      <a:pt x="4491" y="3943"/>
                    </a:lnTo>
                    <a:lnTo>
                      <a:pt x="4491" y="3944"/>
                    </a:lnTo>
                    <a:close/>
                    <a:moveTo>
                      <a:pt x="4474" y="4027"/>
                    </a:moveTo>
                    <a:lnTo>
                      <a:pt x="4474" y="4027"/>
                    </a:lnTo>
                    <a:lnTo>
                      <a:pt x="4459" y="4024"/>
                    </a:lnTo>
                    <a:lnTo>
                      <a:pt x="4474" y="4025"/>
                    </a:lnTo>
                    <a:lnTo>
                      <a:pt x="4474" y="4027"/>
                    </a:lnTo>
                    <a:close/>
                    <a:moveTo>
                      <a:pt x="4446" y="4106"/>
                    </a:moveTo>
                    <a:lnTo>
                      <a:pt x="4446" y="4108"/>
                    </a:lnTo>
                    <a:lnTo>
                      <a:pt x="4432" y="4101"/>
                    </a:lnTo>
                    <a:lnTo>
                      <a:pt x="4448" y="4106"/>
                    </a:lnTo>
                    <a:lnTo>
                      <a:pt x="4446" y="4106"/>
                    </a:lnTo>
                    <a:close/>
                    <a:moveTo>
                      <a:pt x="4410" y="4180"/>
                    </a:moveTo>
                    <a:lnTo>
                      <a:pt x="4408" y="4182"/>
                    </a:lnTo>
                    <a:lnTo>
                      <a:pt x="4397" y="4172"/>
                    </a:lnTo>
                    <a:lnTo>
                      <a:pt x="4410" y="4180"/>
                    </a:lnTo>
                    <a:lnTo>
                      <a:pt x="4410" y="4180"/>
                    </a:lnTo>
                    <a:close/>
                    <a:moveTo>
                      <a:pt x="4363" y="4250"/>
                    </a:moveTo>
                    <a:lnTo>
                      <a:pt x="4363" y="4250"/>
                    </a:lnTo>
                    <a:lnTo>
                      <a:pt x="4351" y="4240"/>
                    </a:lnTo>
                    <a:lnTo>
                      <a:pt x="4365" y="4248"/>
                    </a:lnTo>
                    <a:lnTo>
                      <a:pt x="4363" y="4250"/>
                    </a:lnTo>
                    <a:close/>
                    <a:moveTo>
                      <a:pt x="4308" y="4310"/>
                    </a:moveTo>
                    <a:lnTo>
                      <a:pt x="4308" y="4312"/>
                    </a:lnTo>
                    <a:lnTo>
                      <a:pt x="4299" y="4300"/>
                    </a:lnTo>
                    <a:lnTo>
                      <a:pt x="4310" y="4310"/>
                    </a:lnTo>
                    <a:lnTo>
                      <a:pt x="4308" y="4310"/>
                    </a:lnTo>
                    <a:close/>
                    <a:moveTo>
                      <a:pt x="4248" y="4364"/>
                    </a:moveTo>
                    <a:lnTo>
                      <a:pt x="4246" y="4366"/>
                    </a:lnTo>
                    <a:lnTo>
                      <a:pt x="4238" y="4353"/>
                    </a:lnTo>
                    <a:lnTo>
                      <a:pt x="4248" y="4364"/>
                    </a:lnTo>
                    <a:lnTo>
                      <a:pt x="4248" y="4364"/>
                    </a:lnTo>
                    <a:close/>
                    <a:moveTo>
                      <a:pt x="4178" y="4412"/>
                    </a:moveTo>
                    <a:lnTo>
                      <a:pt x="4178" y="4412"/>
                    </a:lnTo>
                    <a:lnTo>
                      <a:pt x="4171" y="4398"/>
                    </a:lnTo>
                    <a:lnTo>
                      <a:pt x="4180" y="4410"/>
                    </a:lnTo>
                    <a:lnTo>
                      <a:pt x="4178" y="4412"/>
                    </a:lnTo>
                    <a:close/>
                    <a:moveTo>
                      <a:pt x="4105" y="4449"/>
                    </a:moveTo>
                    <a:lnTo>
                      <a:pt x="4105" y="4449"/>
                    </a:lnTo>
                    <a:lnTo>
                      <a:pt x="4099" y="4434"/>
                    </a:lnTo>
                    <a:lnTo>
                      <a:pt x="4105" y="4447"/>
                    </a:lnTo>
                    <a:lnTo>
                      <a:pt x="4105" y="4449"/>
                    </a:lnTo>
                    <a:close/>
                    <a:moveTo>
                      <a:pt x="4026" y="4476"/>
                    </a:moveTo>
                    <a:lnTo>
                      <a:pt x="4024" y="4476"/>
                    </a:lnTo>
                    <a:lnTo>
                      <a:pt x="4022" y="4461"/>
                    </a:lnTo>
                    <a:lnTo>
                      <a:pt x="4026" y="4476"/>
                    </a:lnTo>
                    <a:lnTo>
                      <a:pt x="4026" y="4476"/>
                    </a:lnTo>
                    <a:close/>
                    <a:moveTo>
                      <a:pt x="3943" y="4493"/>
                    </a:moveTo>
                    <a:lnTo>
                      <a:pt x="3941" y="4493"/>
                    </a:lnTo>
                    <a:lnTo>
                      <a:pt x="3939" y="4478"/>
                    </a:lnTo>
                    <a:lnTo>
                      <a:pt x="3943" y="4493"/>
                    </a:lnTo>
                    <a:lnTo>
                      <a:pt x="3943" y="4493"/>
                    </a:lnTo>
                    <a:close/>
                    <a:moveTo>
                      <a:pt x="3856" y="4498"/>
                    </a:moveTo>
                    <a:lnTo>
                      <a:pt x="3854" y="4498"/>
                    </a:lnTo>
                    <a:lnTo>
                      <a:pt x="3854" y="4483"/>
                    </a:lnTo>
                    <a:lnTo>
                      <a:pt x="3856" y="4498"/>
                    </a:lnTo>
                    <a:lnTo>
                      <a:pt x="3856" y="4498"/>
                    </a:lnTo>
                    <a:close/>
                    <a:moveTo>
                      <a:pt x="640" y="4498"/>
                    </a:moveTo>
                    <a:lnTo>
                      <a:pt x="640" y="4498"/>
                    </a:lnTo>
                    <a:lnTo>
                      <a:pt x="642" y="4483"/>
                    </a:lnTo>
                    <a:lnTo>
                      <a:pt x="642" y="4498"/>
                    </a:lnTo>
                    <a:lnTo>
                      <a:pt x="640" y="4498"/>
                    </a:lnTo>
                    <a:close/>
                    <a:moveTo>
                      <a:pt x="553" y="4493"/>
                    </a:moveTo>
                    <a:lnTo>
                      <a:pt x="553" y="4493"/>
                    </a:lnTo>
                    <a:lnTo>
                      <a:pt x="555" y="4478"/>
                    </a:lnTo>
                    <a:lnTo>
                      <a:pt x="555" y="4493"/>
                    </a:lnTo>
                    <a:lnTo>
                      <a:pt x="553" y="4493"/>
                    </a:lnTo>
                    <a:close/>
                    <a:moveTo>
                      <a:pt x="470" y="4476"/>
                    </a:moveTo>
                    <a:lnTo>
                      <a:pt x="470" y="4476"/>
                    </a:lnTo>
                    <a:lnTo>
                      <a:pt x="474" y="4461"/>
                    </a:lnTo>
                    <a:lnTo>
                      <a:pt x="472" y="4476"/>
                    </a:lnTo>
                    <a:lnTo>
                      <a:pt x="470" y="4476"/>
                    </a:lnTo>
                    <a:close/>
                    <a:moveTo>
                      <a:pt x="391" y="4449"/>
                    </a:moveTo>
                    <a:lnTo>
                      <a:pt x="389" y="4447"/>
                    </a:lnTo>
                    <a:lnTo>
                      <a:pt x="397" y="4434"/>
                    </a:lnTo>
                    <a:lnTo>
                      <a:pt x="391" y="4449"/>
                    </a:lnTo>
                    <a:lnTo>
                      <a:pt x="391" y="4449"/>
                    </a:lnTo>
                    <a:close/>
                    <a:moveTo>
                      <a:pt x="318" y="4412"/>
                    </a:moveTo>
                    <a:lnTo>
                      <a:pt x="316" y="4410"/>
                    </a:lnTo>
                    <a:lnTo>
                      <a:pt x="325" y="4398"/>
                    </a:lnTo>
                    <a:lnTo>
                      <a:pt x="318" y="4412"/>
                    </a:lnTo>
                    <a:lnTo>
                      <a:pt x="318" y="4412"/>
                    </a:lnTo>
                    <a:close/>
                    <a:moveTo>
                      <a:pt x="248" y="4364"/>
                    </a:moveTo>
                    <a:lnTo>
                      <a:pt x="248" y="4364"/>
                    </a:lnTo>
                    <a:lnTo>
                      <a:pt x="258" y="4353"/>
                    </a:lnTo>
                    <a:lnTo>
                      <a:pt x="250" y="4366"/>
                    </a:lnTo>
                    <a:lnTo>
                      <a:pt x="248" y="4364"/>
                    </a:lnTo>
                    <a:close/>
                    <a:moveTo>
                      <a:pt x="188" y="4310"/>
                    </a:moveTo>
                    <a:lnTo>
                      <a:pt x="186" y="4310"/>
                    </a:lnTo>
                    <a:lnTo>
                      <a:pt x="197" y="4300"/>
                    </a:lnTo>
                    <a:lnTo>
                      <a:pt x="188" y="4312"/>
                    </a:lnTo>
                    <a:lnTo>
                      <a:pt x="188" y="4310"/>
                    </a:lnTo>
                    <a:close/>
                    <a:moveTo>
                      <a:pt x="133" y="4250"/>
                    </a:moveTo>
                    <a:lnTo>
                      <a:pt x="131" y="4248"/>
                    </a:lnTo>
                    <a:lnTo>
                      <a:pt x="145" y="4240"/>
                    </a:lnTo>
                    <a:lnTo>
                      <a:pt x="133" y="4250"/>
                    </a:lnTo>
                    <a:lnTo>
                      <a:pt x="133" y="4250"/>
                    </a:lnTo>
                    <a:close/>
                    <a:moveTo>
                      <a:pt x="86" y="4180"/>
                    </a:moveTo>
                    <a:lnTo>
                      <a:pt x="86" y="4180"/>
                    </a:lnTo>
                    <a:lnTo>
                      <a:pt x="99" y="4172"/>
                    </a:lnTo>
                    <a:lnTo>
                      <a:pt x="88" y="4182"/>
                    </a:lnTo>
                    <a:lnTo>
                      <a:pt x="86" y="4180"/>
                    </a:lnTo>
                    <a:close/>
                    <a:moveTo>
                      <a:pt x="48" y="4106"/>
                    </a:moveTo>
                    <a:lnTo>
                      <a:pt x="48" y="4106"/>
                    </a:lnTo>
                    <a:lnTo>
                      <a:pt x="64" y="4101"/>
                    </a:lnTo>
                    <a:lnTo>
                      <a:pt x="50" y="4108"/>
                    </a:lnTo>
                    <a:lnTo>
                      <a:pt x="48" y="4106"/>
                    </a:lnTo>
                    <a:close/>
                    <a:moveTo>
                      <a:pt x="22" y="4027"/>
                    </a:moveTo>
                    <a:lnTo>
                      <a:pt x="22" y="4025"/>
                    </a:lnTo>
                    <a:lnTo>
                      <a:pt x="37" y="4024"/>
                    </a:lnTo>
                    <a:lnTo>
                      <a:pt x="22" y="4027"/>
                    </a:lnTo>
                    <a:lnTo>
                      <a:pt x="22" y="4027"/>
                    </a:lnTo>
                    <a:close/>
                    <a:moveTo>
                      <a:pt x="5" y="3944"/>
                    </a:moveTo>
                    <a:lnTo>
                      <a:pt x="5" y="3943"/>
                    </a:lnTo>
                    <a:lnTo>
                      <a:pt x="20" y="3941"/>
                    </a:lnTo>
                    <a:lnTo>
                      <a:pt x="5" y="3944"/>
                    </a:lnTo>
                    <a:lnTo>
                      <a:pt x="5" y="3944"/>
                    </a:lnTo>
                    <a:close/>
                    <a:moveTo>
                      <a:pt x="0" y="3858"/>
                    </a:moveTo>
                    <a:lnTo>
                      <a:pt x="0" y="3856"/>
                    </a:lnTo>
                    <a:lnTo>
                      <a:pt x="15" y="3856"/>
                    </a:lnTo>
                    <a:lnTo>
                      <a:pt x="0" y="3858"/>
                    </a:lnTo>
                    <a:lnTo>
                      <a:pt x="0" y="3858"/>
                    </a:lnTo>
                    <a:close/>
                    <a:moveTo>
                      <a:pt x="0" y="640"/>
                    </a:moveTo>
                    <a:lnTo>
                      <a:pt x="0" y="640"/>
                    </a:lnTo>
                    <a:lnTo>
                      <a:pt x="15" y="642"/>
                    </a:lnTo>
                    <a:lnTo>
                      <a:pt x="0" y="642"/>
                    </a:lnTo>
                    <a:lnTo>
                      <a:pt x="0" y="640"/>
                    </a:lnTo>
                    <a:close/>
                    <a:moveTo>
                      <a:pt x="5" y="554"/>
                    </a:moveTo>
                    <a:lnTo>
                      <a:pt x="5" y="554"/>
                    </a:lnTo>
                    <a:lnTo>
                      <a:pt x="20" y="557"/>
                    </a:lnTo>
                    <a:lnTo>
                      <a:pt x="5" y="555"/>
                    </a:lnTo>
                    <a:lnTo>
                      <a:pt x="5" y="554"/>
                    </a:lnTo>
                    <a:close/>
                    <a:moveTo>
                      <a:pt x="22" y="471"/>
                    </a:moveTo>
                    <a:lnTo>
                      <a:pt x="22" y="471"/>
                    </a:lnTo>
                    <a:lnTo>
                      <a:pt x="37" y="474"/>
                    </a:lnTo>
                    <a:lnTo>
                      <a:pt x="22" y="473"/>
                    </a:lnTo>
                    <a:lnTo>
                      <a:pt x="22" y="471"/>
                    </a:lnTo>
                    <a:close/>
                    <a:moveTo>
                      <a:pt x="48" y="392"/>
                    </a:moveTo>
                    <a:lnTo>
                      <a:pt x="50" y="392"/>
                    </a:lnTo>
                    <a:lnTo>
                      <a:pt x="64" y="397"/>
                    </a:lnTo>
                    <a:lnTo>
                      <a:pt x="48" y="392"/>
                    </a:lnTo>
                    <a:lnTo>
                      <a:pt x="48" y="392"/>
                    </a:lnTo>
                    <a:close/>
                    <a:moveTo>
                      <a:pt x="86" y="318"/>
                    </a:moveTo>
                    <a:lnTo>
                      <a:pt x="88" y="316"/>
                    </a:lnTo>
                    <a:lnTo>
                      <a:pt x="99" y="326"/>
                    </a:lnTo>
                    <a:lnTo>
                      <a:pt x="86" y="318"/>
                    </a:lnTo>
                    <a:lnTo>
                      <a:pt x="86" y="318"/>
                    </a:lnTo>
                    <a:close/>
                    <a:moveTo>
                      <a:pt x="133" y="248"/>
                    </a:moveTo>
                    <a:lnTo>
                      <a:pt x="133" y="248"/>
                    </a:lnTo>
                    <a:lnTo>
                      <a:pt x="145" y="258"/>
                    </a:lnTo>
                    <a:lnTo>
                      <a:pt x="131" y="250"/>
                    </a:lnTo>
                    <a:lnTo>
                      <a:pt x="133" y="248"/>
                    </a:lnTo>
                    <a:close/>
                    <a:moveTo>
                      <a:pt x="188" y="188"/>
                    </a:moveTo>
                    <a:lnTo>
                      <a:pt x="188" y="186"/>
                    </a:lnTo>
                    <a:lnTo>
                      <a:pt x="197" y="198"/>
                    </a:lnTo>
                    <a:lnTo>
                      <a:pt x="186" y="188"/>
                    </a:lnTo>
                    <a:lnTo>
                      <a:pt x="188" y="188"/>
                    </a:lnTo>
                    <a:close/>
                    <a:moveTo>
                      <a:pt x="248" y="134"/>
                    </a:moveTo>
                    <a:lnTo>
                      <a:pt x="250" y="132"/>
                    </a:lnTo>
                    <a:lnTo>
                      <a:pt x="258" y="145"/>
                    </a:lnTo>
                    <a:lnTo>
                      <a:pt x="248" y="134"/>
                    </a:lnTo>
                    <a:lnTo>
                      <a:pt x="248" y="134"/>
                    </a:lnTo>
                    <a:close/>
                    <a:moveTo>
                      <a:pt x="318" y="86"/>
                    </a:moveTo>
                    <a:lnTo>
                      <a:pt x="318" y="86"/>
                    </a:lnTo>
                    <a:lnTo>
                      <a:pt x="325" y="100"/>
                    </a:lnTo>
                    <a:lnTo>
                      <a:pt x="316" y="88"/>
                    </a:lnTo>
                    <a:lnTo>
                      <a:pt x="318" y="86"/>
                    </a:lnTo>
                    <a:close/>
                    <a:moveTo>
                      <a:pt x="391" y="49"/>
                    </a:moveTo>
                    <a:lnTo>
                      <a:pt x="391" y="49"/>
                    </a:lnTo>
                    <a:lnTo>
                      <a:pt x="397" y="64"/>
                    </a:lnTo>
                    <a:lnTo>
                      <a:pt x="389" y="51"/>
                    </a:lnTo>
                    <a:lnTo>
                      <a:pt x="391" y="49"/>
                    </a:lnTo>
                    <a:close/>
                    <a:moveTo>
                      <a:pt x="470" y="22"/>
                    </a:moveTo>
                    <a:lnTo>
                      <a:pt x="472" y="22"/>
                    </a:lnTo>
                    <a:lnTo>
                      <a:pt x="474" y="37"/>
                    </a:lnTo>
                    <a:lnTo>
                      <a:pt x="470" y="22"/>
                    </a:lnTo>
                    <a:lnTo>
                      <a:pt x="470" y="22"/>
                    </a:lnTo>
                    <a:close/>
                    <a:moveTo>
                      <a:pt x="553" y="5"/>
                    </a:moveTo>
                    <a:lnTo>
                      <a:pt x="555" y="5"/>
                    </a:lnTo>
                    <a:lnTo>
                      <a:pt x="555" y="20"/>
                    </a:lnTo>
                    <a:lnTo>
                      <a:pt x="553" y="5"/>
                    </a:lnTo>
                    <a:lnTo>
                      <a:pt x="553" y="5"/>
                    </a:lnTo>
                    <a:close/>
                    <a:moveTo>
                      <a:pt x="640" y="0"/>
                    </a:moveTo>
                    <a:lnTo>
                      <a:pt x="642" y="0"/>
                    </a:lnTo>
                    <a:lnTo>
                      <a:pt x="642" y="15"/>
                    </a:lnTo>
                    <a:lnTo>
                      <a:pt x="640" y="0"/>
                    </a:lnTo>
                    <a:lnTo>
                      <a:pt x="640" y="0"/>
                    </a:lnTo>
                    <a:close/>
                    <a:moveTo>
                      <a:pt x="3856" y="0"/>
                    </a:moveTo>
                    <a:lnTo>
                      <a:pt x="3856" y="0"/>
                    </a:lnTo>
                    <a:lnTo>
                      <a:pt x="3854" y="15"/>
                    </a:lnTo>
                    <a:lnTo>
                      <a:pt x="3854" y="0"/>
                    </a:lnTo>
                    <a:lnTo>
                      <a:pt x="3856" y="0"/>
                    </a:lnTo>
                    <a:close/>
                    <a:moveTo>
                      <a:pt x="3943" y="5"/>
                    </a:moveTo>
                    <a:lnTo>
                      <a:pt x="3943" y="5"/>
                    </a:lnTo>
                    <a:lnTo>
                      <a:pt x="3939" y="20"/>
                    </a:lnTo>
                    <a:lnTo>
                      <a:pt x="3941" y="5"/>
                    </a:lnTo>
                    <a:lnTo>
                      <a:pt x="3943" y="5"/>
                    </a:lnTo>
                    <a:close/>
                    <a:moveTo>
                      <a:pt x="4026" y="22"/>
                    </a:moveTo>
                    <a:lnTo>
                      <a:pt x="4026" y="22"/>
                    </a:lnTo>
                    <a:lnTo>
                      <a:pt x="4022" y="37"/>
                    </a:lnTo>
                    <a:lnTo>
                      <a:pt x="4024" y="22"/>
                    </a:lnTo>
                    <a:lnTo>
                      <a:pt x="4026" y="22"/>
                    </a:lnTo>
                    <a:close/>
                    <a:moveTo>
                      <a:pt x="4105" y="49"/>
                    </a:moveTo>
                    <a:lnTo>
                      <a:pt x="4105" y="51"/>
                    </a:lnTo>
                    <a:lnTo>
                      <a:pt x="4099" y="64"/>
                    </a:lnTo>
                    <a:lnTo>
                      <a:pt x="4105" y="49"/>
                    </a:lnTo>
                    <a:lnTo>
                      <a:pt x="4105" y="49"/>
                    </a:lnTo>
                    <a:close/>
                    <a:moveTo>
                      <a:pt x="4178" y="86"/>
                    </a:moveTo>
                    <a:lnTo>
                      <a:pt x="4180" y="88"/>
                    </a:lnTo>
                    <a:lnTo>
                      <a:pt x="4171" y="100"/>
                    </a:lnTo>
                    <a:lnTo>
                      <a:pt x="4178" y="86"/>
                    </a:lnTo>
                    <a:lnTo>
                      <a:pt x="4178" y="86"/>
                    </a:lnTo>
                    <a:close/>
                    <a:moveTo>
                      <a:pt x="4248" y="134"/>
                    </a:moveTo>
                    <a:lnTo>
                      <a:pt x="4248" y="134"/>
                    </a:lnTo>
                    <a:lnTo>
                      <a:pt x="4238" y="145"/>
                    </a:lnTo>
                    <a:lnTo>
                      <a:pt x="4246" y="132"/>
                    </a:lnTo>
                    <a:lnTo>
                      <a:pt x="4248" y="134"/>
                    </a:lnTo>
                    <a:close/>
                    <a:moveTo>
                      <a:pt x="4308" y="188"/>
                    </a:moveTo>
                    <a:lnTo>
                      <a:pt x="4310" y="188"/>
                    </a:lnTo>
                    <a:lnTo>
                      <a:pt x="4299" y="198"/>
                    </a:lnTo>
                    <a:lnTo>
                      <a:pt x="4308" y="186"/>
                    </a:lnTo>
                    <a:lnTo>
                      <a:pt x="4308" y="188"/>
                    </a:lnTo>
                    <a:close/>
                    <a:moveTo>
                      <a:pt x="4363" y="248"/>
                    </a:moveTo>
                    <a:lnTo>
                      <a:pt x="4365" y="250"/>
                    </a:lnTo>
                    <a:lnTo>
                      <a:pt x="4351" y="258"/>
                    </a:lnTo>
                    <a:lnTo>
                      <a:pt x="4363" y="248"/>
                    </a:lnTo>
                    <a:lnTo>
                      <a:pt x="4363" y="248"/>
                    </a:lnTo>
                    <a:close/>
                    <a:moveTo>
                      <a:pt x="4410" y="318"/>
                    </a:moveTo>
                    <a:lnTo>
                      <a:pt x="4410" y="318"/>
                    </a:lnTo>
                    <a:lnTo>
                      <a:pt x="4397" y="326"/>
                    </a:lnTo>
                    <a:lnTo>
                      <a:pt x="4408" y="316"/>
                    </a:lnTo>
                    <a:lnTo>
                      <a:pt x="4410" y="318"/>
                    </a:lnTo>
                    <a:close/>
                    <a:moveTo>
                      <a:pt x="4446" y="392"/>
                    </a:moveTo>
                    <a:lnTo>
                      <a:pt x="4448" y="392"/>
                    </a:lnTo>
                    <a:lnTo>
                      <a:pt x="4432" y="397"/>
                    </a:lnTo>
                    <a:lnTo>
                      <a:pt x="4446" y="392"/>
                    </a:lnTo>
                    <a:lnTo>
                      <a:pt x="4446" y="392"/>
                    </a:lnTo>
                    <a:close/>
                    <a:moveTo>
                      <a:pt x="4474" y="471"/>
                    </a:moveTo>
                    <a:lnTo>
                      <a:pt x="4474" y="473"/>
                    </a:lnTo>
                    <a:lnTo>
                      <a:pt x="4459" y="474"/>
                    </a:lnTo>
                    <a:lnTo>
                      <a:pt x="4474" y="471"/>
                    </a:lnTo>
                    <a:lnTo>
                      <a:pt x="4474" y="471"/>
                    </a:lnTo>
                    <a:close/>
                    <a:moveTo>
                      <a:pt x="4491" y="554"/>
                    </a:moveTo>
                    <a:lnTo>
                      <a:pt x="4491" y="555"/>
                    </a:lnTo>
                    <a:lnTo>
                      <a:pt x="4476" y="557"/>
                    </a:lnTo>
                    <a:lnTo>
                      <a:pt x="4491" y="554"/>
                    </a:lnTo>
                    <a:lnTo>
                      <a:pt x="4491" y="554"/>
                    </a:lnTo>
                    <a:close/>
                    <a:moveTo>
                      <a:pt x="4496" y="640"/>
                    </a:moveTo>
                    <a:lnTo>
                      <a:pt x="4496" y="642"/>
                    </a:lnTo>
                    <a:lnTo>
                      <a:pt x="4481" y="642"/>
                    </a:lnTo>
                    <a:lnTo>
                      <a:pt x="4496" y="640"/>
                    </a:lnTo>
                    <a:lnTo>
                      <a:pt x="4496" y="640"/>
                    </a:lnTo>
                    <a:close/>
                    <a:moveTo>
                      <a:pt x="4496" y="3858"/>
                    </a:moveTo>
                    <a:lnTo>
                      <a:pt x="4496" y="3858"/>
                    </a:lnTo>
                    <a:lnTo>
                      <a:pt x="4481" y="3856"/>
                    </a:lnTo>
                    <a:lnTo>
                      <a:pt x="4496" y="3856"/>
                    </a:lnTo>
                    <a:lnTo>
                      <a:pt x="4496" y="3858"/>
                    </a:lnTo>
                    <a:close/>
                  </a:path>
                </a:pathLst>
              </a:custGeom>
              <a:solidFill>
                <a:srgbClr val="000000"/>
              </a:solidFill>
              <a:ln w="25400">
                <a:solidFill>
                  <a:srgbClr val="000000"/>
                </a:solidFill>
                <a:prstDash val="solid"/>
                <a:round/>
                <a:headEnd/>
                <a:tailEnd/>
              </a:ln>
            </p:spPr>
            <p:txBody>
              <a:bodyPr rot="0" vert="horz" wrap="square" lIns="91440" tIns="45720" rIns="91440" bIns="45720" anchor="t" anchorCtr="0" upright="1">
                <a:noAutofit/>
              </a:bodyPr>
              <a:lstStyle/>
              <a:p>
                <a:endParaRPr lang="en-US" sz="2800" dirty="0"/>
              </a:p>
            </p:txBody>
          </p:sp>
          <p:sp>
            <p:nvSpPr>
              <p:cNvPr id="755" name="Freeform 754"/>
              <p:cNvSpPr>
                <a:spLocks/>
              </p:cNvSpPr>
              <p:nvPr/>
            </p:nvSpPr>
            <p:spPr bwMode="auto">
              <a:xfrm>
                <a:off x="12971" y="6222"/>
                <a:ext cx="888" cy="685"/>
              </a:xfrm>
              <a:custGeom>
                <a:avLst/>
                <a:gdLst>
                  <a:gd name="T0" fmla="*/ 2297 w 2297"/>
                  <a:gd name="T1" fmla="*/ 1529 h 1831"/>
                  <a:gd name="T2" fmla="*/ 2291 w 2297"/>
                  <a:gd name="T3" fmla="*/ 1584 h 1831"/>
                  <a:gd name="T4" fmla="*/ 2278 w 2297"/>
                  <a:gd name="T5" fmla="*/ 1635 h 1831"/>
                  <a:gd name="T6" fmla="*/ 2256 w 2297"/>
                  <a:gd name="T7" fmla="*/ 1682 h 1831"/>
                  <a:gd name="T8" fmla="*/ 2225 w 2297"/>
                  <a:gd name="T9" fmla="*/ 1723 h 1831"/>
                  <a:gd name="T10" fmla="*/ 2190 w 2297"/>
                  <a:gd name="T11" fmla="*/ 1759 h 1831"/>
                  <a:gd name="T12" fmla="*/ 2148 w 2297"/>
                  <a:gd name="T13" fmla="*/ 1789 h 1831"/>
                  <a:gd name="T14" fmla="*/ 2101 w 2297"/>
                  <a:gd name="T15" fmla="*/ 1812 h 1831"/>
                  <a:gd name="T16" fmla="*/ 2050 w 2297"/>
                  <a:gd name="T17" fmla="*/ 1825 h 1831"/>
                  <a:gd name="T18" fmla="*/ 1996 w 2297"/>
                  <a:gd name="T19" fmla="*/ 1831 h 1831"/>
                  <a:gd name="T20" fmla="*/ 301 w 2297"/>
                  <a:gd name="T21" fmla="*/ 1831 h 1831"/>
                  <a:gd name="T22" fmla="*/ 246 w 2297"/>
                  <a:gd name="T23" fmla="*/ 1825 h 1831"/>
                  <a:gd name="T24" fmla="*/ 195 w 2297"/>
                  <a:gd name="T25" fmla="*/ 1812 h 1831"/>
                  <a:gd name="T26" fmla="*/ 148 w 2297"/>
                  <a:gd name="T27" fmla="*/ 1789 h 1831"/>
                  <a:gd name="T28" fmla="*/ 107 w 2297"/>
                  <a:gd name="T29" fmla="*/ 1759 h 1831"/>
                  <a:gd name="T30" fmla="*/ 71 w 2297"/>
                  <a:gd name="T31" fmla="*/ 1723 h 1831"/>
                  <a:gd name="T32" fmla="*/ 41 w 2297"/>
                  <a:gd name="T33" fmla="*/ 1682 h 1831"/>
                  <a:gd name="T34" fmla="*/ 18 w 2297"/>
                  <a:gd name="T35" fmla="*/ 1635 h 1831"/>
                  <a:gd name="T36" fmla="*/ 5 w 2297"/>
                  <a:gd name="T37" fmla="*/ 1584 h 1831"/>
                  <a:gd name="T38" fmla="*/ 0 w 2297"/>
                  <a:gd name="T39" fmla="*/ 1529 h 1831"/>
                  <a:gd name="T40" fmla="*/ 0 w 2297"/>
                  <a:gd name="T41" fmla="*/ 301 h 1831"/>
                  <a:gd name="T42" fmla="*/ 5 w 2297"/>
                  <a:gd name="T43" fmla="*/ 247 h 1831"/>
                  <a:gd name="T44" fmla="*/ 18 w 2297"/>
                  <a:gd name="T45" fmla="*/ 196 h 1831"/>
                  <a:gd name="T46" fmla="*/ 41 w 2297"/>
                  <a:gd name="T47" fmla="*/ 149 h 1831"/>
                  <a:gd name="T48" fmla="*/ 71 w 2297"/>
                  <a:gd name="T49" fmla="*/ 107 h 1831"/>
                  <a:gd name="T50" fmla="*/ 107 w 2297"/>
                  <a:gd name="T51" fmla="*/ 71 h 1831"/>
                  <a:gd name="T52" fmla="*/ 148 w 2297"/>
                  <a:gd name="T53" fmla="*/ 41 h 1831"/>
                  <a:gd name="T54" fmla="*/ 195 w 2297"/>
                  <a:gd name="T55" fmla="*/ 19 h 1831"/>
                  <a:gd name="T56" fmla="*/ 246 w 2297"/>
                  <a:gd name="T57" fmla="*/ 5 h 1831"/>
                  <a:gd name="T58" fmla="*/ 301 w 2297"/>
                  <a:gd name="T59" fmla="*/ 0 h 1831"/>
                  <a:gd name="T60" fmla="*/ 1996 w 2297"/>
                  <a:gd name="T61" fmla="*/ 0 h 1831"/>
                  <a:gd name="T62" fmla="*/ 2050 w 2297"/>
                  <a:gd name="T63" fmla="*/ 5 h 1831"/>
                  <a:gd name="T64" fmla="*/ 2101 w 2297"/>
                  <a:gd name="T65" fmla="*/ 19 h 1831"/>
                  <a:gd name="T66" fmla="*/ 2148 w 2297"/>
                  <a:gd name="T67" fmla="*/ 41 h 1831"/>
                  <a:gd name="T68" fmla="*/ 2190 w 2297"/>
                  <a:gd name="T69" fmla="*/ 71 h 1831"/>
                  <a:gd name="T70" fmla="*/ 2225 w 2297"/>
                  <a:gd name="T71" fmla="*/ 107 h 1831"/>
                  <a:gd name="T72" fmla="*/ 2256 w 2297"/>
                  <a:gd name="T73" fmla="*/ 149 h 1831"/>
                  <a:gd name="T74" fmla="*/ 2278 w 2297"/>
                  <a:gd name="T75" fmla="*/ 196 h 1831"/>
                  <a:gd name="T76" fmla="*/ 2291 w 2297"/>
                  <a:gd name="T77" fmla="*/ 247 h 1831"/>
                  <a:gd name="T78" fmla="*/ 2297 w 2297"/>
                  <a:gd name="T79" fmla="*/ 301 h 1831"/>
                  <a:gd name="T80" fmla="*/ 2297 w 2297"/>
                  <a:gd name="T81" fmla="*/ 1529 h 1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97" h="1831">
                    <a:moveTo>
                      <a:pt x="2297" y="1529"/>
                    </a:moveTo>
                    <a:lnTo>
                      <a:pt x="2291" y="1584"/>
                    </a:lnTo>
                    <a:lnTo>
                      <a:pt x="2278" y="1635"/>
                    </a:lnTo>
                    <a:lnTo>
                      <a:pt x="2256" y="1682"/>
                    </a:lnTo>
                    <a:lnTo>
                      <a:pt x="2225" y="1723"/>
                    </a:lnTo>
                    <a:lnTo>
                      <a:pt x="2190" y="1759"/>
                    </a:lnTo>
                    <a:lnTo>
                      <a:pt x="2148" y="1789"/>
                    </a:lnTo>
                    <a:lnTo>
                      <a:pt x="2101" y="1812"/>
                    </a:lnTo>
                    <a:lnTo>
                      <a:pt x="2050" y="1825"/>
                    </a:lnTo>
                    <a:lnTo>
                      <a:pt x="1996" y="1831"/>
                    </a:lnTo>
                    <a:lnTo>
                      <a:pt x="301" y="1831"/>
                    </a:lnTo>
                    <a:lnTo>
                      <a:pt x="246" y="1825"/>
                    </a:lnTo>
                    <a:lnTo>
                      <a:pt x="195" y="1812"/>
                    </a:lnTo>
                    <a:lnTo>
                      <a:pt x="148" y="1789"/>
                    </a:lnTo>
                    <a:lnTo>
                      <a:pt x="107" y="1759"/>
                    </a:lnTo>
                    <a:lnTo>
                      <a:pt x="71" y="1723"/>
                    </a:lnTo>
                    <a:lnTo>
                      <a:pt x="41" y="1682"/>
                    </a:lnTo>
                    <a:lnTo>
                      <a:pt x="18" y="1635"/>
                    </a:lnTo>
                    <a:lnTo>
                      <a:pt x="5" y="1584"/>
                    </a:lnTo>
                    <a:lnTo>
                      <a:pt x="0" y="1529"/>
                    </a:lnTo>
                    <a:lnTo>
                      <a:pt x="0" y="301"/>
                    </a:lnTo>
                    <a:lnTo>
                      <a:pt x="5" y="247"/>
                    </a:lnTo>
                    <a:lnTo>
                      <a:pt x="18" y="196"/>
                    </a:lnTo>
                    <a:lnTo>
                      <a:pt x="41" y="149"/>
                    </a:lnTo>
                    <a:lnTo>
                      <a:pt x="71" y="107"/>
                    </a:lnTo>
                    <a:lnTo>
                      <a:pt x="107" y="71"/>
                    </a:lnTo>
                    <a:lnTo>
                      <a:pt x="148" y="41"/>
                    </a:lnTo>
                    <a:lnTo>
                      <a:pt x="195" y="19"/>
                    </a:lnTo>
                    <a:lnTo>
                      <a:pt x="246" y="5"/>
                    </a:lnTo>
                    <a:lnTo>
                      <a:pt x="301" y="0"/>
                    </a:lnTo>
                    <a:lnTo>
                      <a:pt x="1996" y="0"/>
                    </a:lnTo>
                    <a:lnTo>
                      <a:pt x="2050" y="5"/>
                    </a:lnTo>
                    <a:lnTo>
                      <a:pt x="2101" y="19"/>
                    </a:lnTo>
                    <a:lnTo>
                      <a:pt x="2148" y="41"/>
                    </a:lnTo>
                    <a:lnTo>
                      <a:pt x="2190" y="71"/>
                    </a:lnTo>
                    <a:lnTo>
                      <a:pt x="2225" y="107"/>
                    </a:lnTo>
                    <a:lnTo>
                      <a:pt x="2256" y="149"/>
                    </a:lnTo>
                    <a:lnTo>
                      <a:pt x="2278" y="196"/>
                    </a:lnTo>
                    <a:lnTo>
                      <a:pt x="2291" y="247"/>
                    </a:lnTo>
                    <a:lnTo>
                      <a:pt x="2297" y="301"/>
                    </a:lnTo>
                    <a:lnTo>
                      <a:pt x="2297" y="1529"/>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56" name="Freeform 755"/>
              <p:cNvSpPr>
                <a:spLocks/>
              </p:cNvSpPr>
              <p:nvPr/>
            </p:nvSpPr>
            <p:spPr bwMode="auto">
              <a:xfrm>
                <a:off x="12971" y="6222"/>
                <a:ext cx="888" cy="685"/>
              </a:xfrm>
              <a:custGeom>
                <a:avLst/>
                <a:gdLst>
                  <a:gd name="T0" fmla="*/ 2297 w 2297"/>
                  <a:gd name="T1" fmla="*/ 1529 h 1831"/>
                  <a:gd name="T2" fmla="*/ 2291 w 2297"/>
                  <a:gd name="T3" fmla="*/ 1584 h 1831"/>
                  <a:gd name="T4" fmla="*/ 2278 w 2297"/>
                  <a:gd name="T5" fmla="*/ 1635 h 1831"/>
                  <a:gd name="T6" fmla="*/ 2256 w 2297"/>
                  <a:gd name="T7" fmla="*/ 1682 h 1831"/>
                  <a:gd name="T8" fmla="*/ 2225 w 2297"/>
                  <a:gd name="T9" fmla="*/ 1723 h 1831"/>
                  <a:gd name="T10" fmla="*/ 2190 w 2297"/>
                  <a:gd name="T11" fmla="*/ 1759 h 1831"/>
                  <a:gd name="T12" fmla="*/ 2148 w 2297"/>
                  <a:gd name="T13" fmla="*/ 1789 h 1831"/>
                  <a:gd name="T14" fmla="*/ 2101 w 2297"/>
                  <a:gd name="T15" fmla="*/ 1812 h 1831"/>
                  <a:gd name="T16" fmla="*/ 2050 w 2297"/>
                  <a:gd name="T17" fmla="*/ 1825 h 1831"/>
                  <a:gd name="T18" fmla="*/ 1996 w 2297"/>
                  <a:gd name="T19" fmla="*/ 1831 h 1831"/>
                  <a:gd name="T20" fmla="*/ 301 w 2297"/>
                  <a:gd name="T21" fmla="*/ 1831 h 1831"/>
                  <a:gd name="T22" fmla="*/ 246 w 2297"/>
                  <a:gd name="T23" fmla="*/ 1825 h 1831"/>
                  <a:gd name="T24" fmla="*/ 195 w 2297"/>
                  <a:gd name="T25" fmla="*/ 1812 h 1831"/>
                  <a:gd name="T26" fmla="*/ 148 w 2297"/>
                  <a:gd name="T27" fmla="*/ 1789 h 1831"/>
                  <a:gd name="T28" fmla="*/ 107 w 2297"/>
                  <a:gd name="T29" fmla="*/ 1759 h 1831"/>
                  <a:gd name="T30" fmla="*/ 71 w 2297"/>
                  <a:gd name="T31" fmla="*/ 1723 h 1831"/>
                  <a:gd name="T32" fmla="*/ 41 w 2297"/>
                  <a:gd name="T33" fmla="*/ 1682 h 1831"/>
                  <a:gd name="T34" fmla="*/ 18 w 2297"/>
                  <a:gd name="T35" fmla="*/ 1635 h 1831"/>
                  <a:gd name="T36" fmla="*/ 5 w 2297"/>
                  <a:gd name="T37" fmla="*/ 1584 h 1831"/>
                  <a:gd name="T38" fmla="*/ 0 w 2297"/>
                  <a:gd name="T39" fmla="*/ 1529 h 1831"/>
                  <a:gd name="T40" fmla="*/ 0 w 2297"/>
                  <a:gd name="T41" fmla="*/ 301 h 1831"/>
                  <a:gd name="T42" fmla="*/ 5 w 2297"/>
                  <a:gd name="T43" fmla="*/ 247 h 1831"/>
                  <a:gd name="T44" fmla="*/ 18 w 2297"/>
                  <a:gd name="T45" fmla="*/ 196 h 1831"/>
                  <a:gd name="T46" fmla="*/ 41 w 2297"/>
                  <a:gd name="T47" fmla="*/ 149 h 1831"/>
                  <a:gd name="T48" fmla="*/ 71 w 2297"/>
                  <a:gd name="T49" fmla="*/ 107 h 1831"/>
                  <a:gd name="T50" fmla="*/ 107 w 2297"/>
                  <a:gd name="T51" fmla="*/ 71 h 1831"/>
                  <a:gd name="T52" fmla="*/ 148 w 2297"/>
                  <a:gd name="T53" fmla="*/ 41 h 1831"/>
                  <a:gd name="T54" fmla="*/ 195 w 2297"/>
                  <a:gd name="T55" fmla="*/ 19 h 1831"/>
                  <a:gd name="T56" fmla="*/ 246 w 2297"/>
                  <a:gd name="T57" fmla="*/ 5 h 1831"/>
                  <a:gd name="T58" fmla="*/ 301 w 2297"/>
                  <a:gd name="T59" fmla="*/ 0 h 1831"/>
                  <a:gd name="T60" fmla="*/ 1996 w 2297"/>
                  <a:gd name="T61" fmla="*/ 0 h 1831"/>
                  <a:gd name="T62" fmla="*/ 2050 w 2297"/>
                  <a:gd name="T63" fmla="*/ 5 h 1831"/>
                  <a:gd name="T64" fmla="*/ 2101 w 2297"/>
                  <a:gd name="T65" fmla="*/ 19 h 1831"/>
                  <a:gd name="T66" fmla="*/ 2148 w 2297"/>
                  <a:gd name="T67" fmla="*/ 41 h 1831"/>
                  <a:gd name="T68" fmla="*/ 2190 w 2297"/>
                  <a:gd name="T69" fmla="*/ 71 h 1831"/>
                  <a:gd name="T70" fmla="*/ 2225 w 2297"/>
                  <a:gd name="T71" fmla="*/ 107 h 1831"/>
                  <a:gd name="T72" fmla="*/ 2256 w 2297"/>
                  <a:gd name="T73" fmla="*/ 149 h 1831"/>
                  <a:gd name="T74" fmla="*/ 2278 w 2297"/>
                  <a:gd name="T75" fmla="*/ 196 h 1831"/>
                  <a:gd name="T76" fmla="*/ 2291 w 2297"/>
                  <a:gd name="T77" fmla="*/ 247 h 1831"/>
                  <a:gd name="T78" fmla="*/ 2297 w 2297"/>
                  <a:gd name="T79" fmla="*/ 301 h 1831"/>
                  <a:gd name="T80" fmla="*/ 2297 w 2297"/>
                  <a:gd name="T81" fmla="*/ 1529 h 1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97" h="1831">
                    <a:moveTo>
                      <a:pt x="2297" y="1529"/>
                    </a:moveTo>
                    <a:lnTo>
                      <a:pt x="2291" y="1584"/>
                    </a:lnTo>
                    <a:lnTo>
                      <a:pt x="2278" y="1635"/>
                    </a:lnTo>
                    <a:lnTo>
                      <a:pt x="2256" y="1682"/>
                    </a:lnTo>
                    <a:lnTo>
                      <a:pt x="2225" y="1723"/>
                    </a:lnTo>
                    <a:lnTo>
                      <a:pt x="2190" y="1759"/>
                    </a:lnTo>
                    <a:lnTo>
                      <a:pt x="2148" y="1789"/>
                    </a:lnTo>
                    <a:lnTo>
                      <a:pt x="2101" y="1812"/>
                    </a:lnTo>
                    <a:lnTo>
                      <a:pt x="2050" y="1825"/>
                    </a:lnTo>
                    <a:lnTo>
                      <a:pt x="1996" y="1831"/>
                    </a:lnTo>
                    <a:lnTo>
                      <a:pt x="301" y="1831"/>
                    </a:lnTo>
                    <a:lnTo>
                      <a:pt x="246" y="1825"/>
                    </a:lnTo>
                    <a:lnTo>
                      <a:pt x="195" y="1812"/>
                    </a:lnTo>
                    <a:lnTo>
                      <a:pt x="148" y="1789"/>
                    </a:lnTo>
                    <a:lnTo>
                      <a:pt x="107" y="1759"/>
                    </a:lnTo>
                    <a:lnTo>
                      <a:pt x="71" y="1723"/>
                    </a:lnTo>
                    <a:lnTo>
                      <a:pt x="41" y="1682"/>
                    </a:lnTo>
                    <a:lnTo>
                      <a:pt x="18" y="1635"/>
                    </a:lnTo>
                    <a:lnTo>
                      <a:pt x="5" y="1584"/>
                    </a:lnTo>
                    <a:lnTo>
                      <a:pt x="0" y="1529"/>
                    </a:lnTo>
                    <a:lnTo>
                      <a:pt x="0" y="301"/>
                    </a:lnTo>
                    <a:lnTo>
                      <a:pt x="5" y="247"/>
                    </a:lnTo>
                    <a:lnTo>
                      <a:pt x="18" y="196"/>
                    </a:lnTo>
                    <a:lnTo>
                      <a:pt x="41" y="149"/>
                    </a:lnTo>
                    <a:lnTo>
                      <a:pt x="71" y="107"/>
                    </a:lnTo>
                    <a:lnTo>
                      <a:pt x="107" y="71"/>
                    </a:lnTo>
                    <a:lnTo>
                      <a:pt x="148" y="41"/>
                    </a:lnTo>
                    <a:lnTo>
                      <a:pt x="195" y="19"/>
                    </a:lnTo>
                    <a:lnTo>
                      <a:pt x="246" y="5"/>
                    </a:lnTo>
                    <a:lnTo>
                      <a:pt x="301" y="0"/>
                    </a:lnTo>
                    <a:lnTo>
                      <a:pt x="1996" y="0"/>
                    </a:lnTo>
                    <a:lnTo>
                      <a:pt x="2050" y="5"/>
                    </a:lnTo>
                    <a:lnTo>
                      <a:pt x="2101" y="19"/>
                    </a:lnTo>
                    <a:lnTo>
                      <a:pt x="2148" y="41"/>
                    </a:lnTo>
                    <a:lnTo>
                      <a:pt x="2190" y="71"/>
                    </a:lnTo>
                    <a:lnTo>
                      <a:pt x="2225" y="107"/>
                    </a:lnTo>
                    <a:lnTo>
                      <a:pt x="2256" y="149"/>
                    </a:lnTo>
                    <a:lnTo>
                      <a:pt x="2278" y="196"/>
                    </a:lnTo>
                    <a:lnTo>
                      <a:pt x="2291" y="247"/>
                    </a:lnTo>
                    <a:lnTo>
                      <a:pt x="2297" y="301"/>
                    </a:lnTo>
                    <a:lnTo>
                      <a:pt x="2297" y="15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57" name="Freeform 756"/>
              <p:cNvSpPr>
                <a:spLocks/>
              </p:cNvSpPr>
              <p:nvPr/>
            </p:nvSpPr>
            <p:spPr bwMode="auto">
              <a:xfrm>
                <a:off x="12520" y="7170"/>
                <a:ext cx="221" cy="214"/>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7 h 572"/>
                  <a:gd name="T10" fmla="*/ 446 w 573"/>
                  <a:gd name="T11" fmla="*/ 523 h 572"/>
                  <a:gd name="T12" fmla="*/ 397 w 573"/>
                  <a:gd name="T13" fmla="*/ 550 h 572"/>
                  <a:gd name="T14" fmla="*/ 345 w 573"/>
                  <a:gd name="T15" fmla="*/ 567 h 572"/>
                  <a:gd name="T16" fmla="*/ 286 w 573"/>
                  <a:gd name="T17" fmla="*/ 572 h 572"/>
                  <a:gd name="T18" fmla="*/ 228 w 573"/>
                  <a:gd name="T19" fmla="*/ 567 h 572"/>
                  <a:gd name="T20" fmla="*/ 175 w 573"/>
                  <a:gd name="T21" fmla="*/ 550 h 572"/>
                  <a:gd name="T22" fmla="*/ 126 w 573"/>
                  <a:gd name="T23" fmla="*/ 523 h 572"/>
                  <a:gd name="T24" fmla="*/ 85 w 573"/>
                  <a:gd name="T25" fmla="*/ 487 h 572"/>
                  <a:gd name="T26" fmla="*/ 49 w 573"/>
                  <a:gd name="T27" fmla="*/ 446 h 572"/>
                  <a:gd name="T28" fmla="*/ 23 w 573"/>
                  <a:gd name="T29" fmla="*/ 397 h 572"/>
                  <a:gd name="T30" fmla="*/ 6 w 573"/>
                  <a:gd name="T31" fmla="*/ 344 h 572"/>
                  <a:gd name="T32" fmla="*/ 0 w 573"/>
                  <a:gd name="T33" fmla="*/ 286 h 572"/>
                  <a:gd name="T34" fmla="*/ 6 w 573"/>
                  <a:gd name="T35" fmla="*/ 228 h 572"/>
                  <a:gd name="T36" fmla="*/ 23 w 573"/>
                  <a:gd name="T37" fmla="*/ 175 h 572"/>
                  <a:gd name="T38" fmla="*/ 49 w 573"/>
                  <a:gd name="T39" fmla="*/ 126 h 572"/>
                  <a:gd name="T40" fmla="*/ 85 w 573"/>
                  <a:gd name="T41" fmla="*/ 84 h 572"/>
                  <a:gd name="T42" fmla="*/ 126 w 573"/>
                  <a:gd name="T43" fmla="*/ 49 h 572"/>
                  <a:gd name="T44" fmla="*/ 175 w 573"/>
                  <a:gd name="T45" fmla="*/ 22 h 572"/>
                  <a:gd name="T46" fmla="*/ 228 w 573"/>
                  <a:gd name="T47" fmla="*/ 5 h 572"/>
                  <a:gd name="T48" fmla="*/ 286 w 573"/>
                  <a:gd name="T49" fmla="*/ 0 h 572"/>
                  <a:gd name="T50" fmla="*/ 345 w 573"/>
                  <a:gd name="T51" fmla="*/ 5 h 572"/>
                  <a:gd name="T52" fmla="*/ 397 w 573"/>
                  <a:gd name="T53" fmla="*/ 22 h 572"/>
                  <a:gd name="T54" fmla="*/ 446 w 573"/>
                  <a:gd name="T55" fmla="*/ 49 h 572"/>
                  <a:gd name="T56" fmla="*/ 488 w 573"/>
                  <a:gd name="T57" fmla="*/ 84 h 572"/>
                  <a:gd name="T58" fmla="*/ 524 w 573"/>
                  <a:gd name="T59" fmla="*/ 126 h 572"/>
                  <a:gd name="T60" fmla="*/ 550 w 573"/>
                  <a:gd name="T61" fmla="*/ 175 h 572"/>
                  <a:gd name="T62" fmla="*/ 567 w 573"/>
                  <a:gd name="T63" fmla="*/ 228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7"/>
                    </a:lnTo>
                    <a:lnTo>
                      <a:pt x="446" y="523"/>
                    </a:lnTo>
                    <a:lnTo>
                      <a:pt x="397" y="550"/>
                    </a:lnTo>
                    <a:lnTo>
                      <a:pt x="345" y="567"/>
                    </a:lnTo>
                    <a:lnTo>
                      <a:pt x="286" y="572"/>
                    </a:lnTo>
                    <a:lnTo>
                      <a:pt x="228" y="567"/>
                    </a:lnTo>
                    <a:lnTo>
                      <a:pt x="175" y="550"/>
                    </a:lnTo>
                    <a:lnTo>
                      <a:pt x="126" y="523"/>
                    </a:lnTo>
                    <a:lnTo>
                      <a:pt x="85" y="487"/>
                    </a:lnTo>
                    <a:lnTo>
                      <a:pt x="49" y="446"/>
                    </a:lnTo>
                    <a:lnTo>
                      <a:pt x="23" y="397"/>
                    </a:lnTo>
                    <a:lnTo>
                      <a:pt x="6" y="344"/>
                    </a:lnTo>
                    <a:lnTo>
                      <a:pt x="0" y="286"/>
                    </a:lnTo>
                    <a:lnTo>
                      <a:pt x="6" y="228"/>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4" y="126"/>
                    </a:lnTo>
                    <a:lnTo>
                      <a:pt x="550" y="175"/>
                    </a:lnTo>
                    <a:lnTo>
                      <a:pt x="567" y="228"/>
                    </a:lnTo>
                    <a:lnTo>
                      <a:pt x="573"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58" name="Freeform 757"/>
              <p:cNvSpPr>
                <a:spLocks/>
              </p:cNvSpPr>
              <p:nvPr/>
            </p:nvSpPr>
            <p:spPr bwMode="auto">
              <a:xfrm>
                <a:off x="12520" y="7170"/>
                <a:ext cx="221" cy="214"/>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7 h 572"/>
                  <a:gd name="T10" fmla="*/ 446 w 573"/>
                  <a:gd name="T11" fmla="*/ 523 h 572"/>
                  <a:gd name="T12" fmla="*/ 397 w 573"/>
                  <a:gd name="T13" fmla="*/ 550 h 572"/>
                  <a:gd name="T14" fmla="*/ 345 w 573"/>
                  <a:gd name="T15" fmla="*/ 567 h 572"/>
                  <a:gd name="T16" fmla="*/ 286 w 573"/>
                  <a:gd name="T17" fmla="*/ 572 h 572"/>
                  <a:gd name="T18" fmla="*/ 228 w 573"/>
                  <a:gd name="T19" fmla="*/ 567 h 572"/>
                  <a:gd name="T20" fmla="*/ 175 w 573"/>
                  <a:gd name="T21" fmla="*/ 550 h 572"/>
                  <a:gd name="T22" fmla="*/ 126 w 573"/>
                  <a:gd name="T23" fmla="*/ 523 h 572"/>
                  <a:gd name="T24" fmla="*/ 85 w 573"/>
                  <a:gd name="T25" fmla="*/ 487 h 572"/>
                  <a:gd name="T26" fmla="*/ 49 w 573"/>
                  <a:gd name="T27" fmla="*/ 446 h 572"/>
                  <a:gd name="T28" fmla="*/ 23 w 573"/>
                  <a:gd name="T29" fmla="*/ 397 h 572"/>
                  <a:gd name="T30" fmla="*/ 6 w 573"/>
                  <a:gd name="T31" fmla="*/ 344 h 572"/>
                  <a:gd name="T32" fmla="*/ 0 w 573"/>
                  <a:gd name="T33" fmla="*/ 286 h 572"/>
                  <a:gd name="T34" fmla="*/ 6 w 573"/>
                  <a:gd name="T35" fmla="*/ 228 h 572"/>
                  <a:gd name="T36" fmla="*/ 23 w 573"/>
                  <a:gd name="T37" fmla="*/ 175 h 572"/>
                  <a:gd name="T38" fmla="*/ 49 w 573"/>
                  <a:gd name="T39" fmla="*/ 126 h 572"/>
                  <a:gd name="T40" fmla="*/ 85 w 573"/>
                  <a:gd name="T41" fmla="*/ 84 h 572"/>
                  <a:gd name="T42" fmla="*/ 126 w 573"/>
                  <a:gd name="T43" fmla="*/ 49 h 572"/>
                  <a:gd name="T44" fmla="*/ 175 w 573"/>
                  <a:gd name="T45" fmla="*/ 22 h 572"/>
                  <a:gd name="T46" fmla="*/ 228 w 573"/>
                  <a:gd name="T47" fmla="*/ 5 h 572"/>
                  <a:gd name="T48" fmla="*/ 286 w 573"/>
                  <a:gd name="T49" fmla="*/ 0 h 572"/>
                  <a:gd name="T50" fmla="*/ 345 w 573"/>
                  <a:gd name="T51" fmla="*/ 5 h 572"/>
                  <a:gd name="T52" fmla="*/ 397 w 573"/>
                  <a:gd name="T53" fmla="*/ 22 h 572"/>
                  <a:gd name="T54" fmla="*/ 446 w 573"/>
                  <a:gd name="T55" fmla="*/ 49 h 572"/>
                  <a:gd name="T56" fmla="*/ 488 w 573"/>
                  <a:gd name="T57" fmla="*/ 84 h 572"/>
                  <a:gd name="T58" fmla="*/ 524 w 573"/>
                  <a:gd name="T59" fmla="*/ 126 h 572"/>
                  <a:gd name="T60" fmla="*/ 550 w 573"/>
                  <a:gd name="T61" fmla="*/ 175 h 572"/>
                  <a:gd name="T62" fmla="*/ 567 w 573"/>
                  <a:gd name="T63" fmla="*/ 228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7"/>
                    </a:lnTo>
                    <a:lnTo>
                      <a:pt x="446" y="523"/>
                    </a:lnTo>
                    <a:lnTo>
                      <a:pt x="397" y="550"/>
                    </a:lnTo>
                    <a:lnTo>
                      <a:pt x="345" y="567"/>
                    </a:lnTo>
                    <a:lnTo>
                      <a:pt x="286" y="572"/>
                    </a:lnTo>
                    <a:lnTo>
                      <a:pt x="228" y="567"/>
                    </a:lnTo>
                    <a:lnTo>
                      <a:pt x="175" y="550"/>
                    </a:lnTo>
                    <a:lnTo>
                      <a:pt x="126" y="523"/>
                    </a:lnTo>
                    <a:lnTo>
                      <a:pt x="85" y="487"/>
                    </a:lnTo>
                    <a:lnTo>
                      <a:pt x="49" y="446"/>
                    </a:lnTo>
                    <a:lnTo>
                      <a:pt x="23" y="397"/>
                    </a:lnTo>
                    <a:lnTo>
                      <a:pt x="6" y="344"/>
                    </a:lnTo>
                    <a:lnTo>
                      <a:pt x="0" y="286"/>
                    </a:lnTo>
                    <a:lnTo>
                      <a:pt x="6" y="228"/>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4" y="126"/>
                    </a:lnTo>
                    <a:lnTo>
                      <a:pt x="550" y="175"/>
                    </a:lnTo>
                    <a:lnTo>
                      <a:pt x="567" y="228"/>
                    </a:lnTo>
                    <a:lnTo>
                      <a:pt x="573"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59" name="Freeform 758"/>
              <p:cNvSpPr>
                <a:spLocks/>
              </p:cNvSpPr>
              <p:nvPr/>
            </p:nvSpPr>
            <p:spPr bwMode="auto">
              <a:xfrm>
                <a:off x="12876" y="7170"/>
                <a:ext cx="221" cy="214"/>
              </a:xfrm>
              <a:custGeom>
                <a:avLst/>
                <a:gdLst>
                  <a:gd name="T0" fmla="*/ 572 w 572"/>
                  <a:gd name="T1" fmla="*/ 286 h 572"/>
                  <a:gd name="T2" fmla="*/ 567 w 572"/>
                  <a:gd name="T3" fmla="*/ 344 h 572"/>
                  <a:gd name="T4" fmla="*/ 550 w 572"/>
                  <a:gd name="T5" fmla="*/ 397 h 572"/>
                  <a:gd name="T6" fmla="*/ 523 w 572"/>
                  <a:gd name="T7" fmla="*/ 446 h 572"/>
                  <a:gd name="T8" fmla="*/ 490 w 572"/>
                  <a:gd name="T9" fmla="*/ 487 h 572"/>
                  <a:gd name="T10" fmla="*/ 446 w 572"/>
                  <a:gd name="T11" fmla="*/ 523 h 572"/>
                  <a:gd name="T12" fmla="*/ 397 w 572"/>
                  <a:gd name="T13" fmla="*/ 550 h 572"/>
                  <a:gd name="T14" fmla="*/ 345 w 572"/>
                  <a:gd name="T15" fmla="*/ 567 h 572"/>
                  <a:gd name="T16" fmla="*/ 286 w 572"/>
                  <a:gd name="T17" fmla="*/ 572 h 572"/>
                  <a:gd name="T18" fmla="*/ 230 w 572"/>
                  <a:gd name="T19" fmla="*/ 567 h 572"/>
                  <a:gd name="T20" fmla="*/ 175 w 572"/>
                  <a:gd name="T21" fmla="*/ 550 h 572"/>
                  <a:gd name="T22" fmla="*/ 126 w 572"/>
                  <a:gd name="T23" fmla="*/ 523 h 572"/>
                  <a:gd name="T24" fmla="*/ 85 w 572"/>
                  <a:gd name="T25" fmla="*/ 487 h 572"/>
                  <a:gd name="T26" fmla="*/ 49 w 572"/>
                  <a:gd name="T27" fmla="*/ 446 h 572"/>
                  <a:gd name="T28" fmla="*/ 23 w 572"/>
                  <a:gd name="T29" fmla="*/ 397 h 572"/>
                  <a:gd name="T30" fmla="*/ 6 w 572"/>
                  <a:gd name="T31" fmla="*/ 344 h 572"/>
                  <a:gd name="T32" fmla="*/ 0 w 572"/>
                  <a:gd name="T33" fmla="*/ 286 h 572"/>
                  <a:gd name="T34" fmla="*/ 6 w 572"/>
                  <a:gd name="T35" fmla="*/ 228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30 w 572"/>
                  <a:gd name="T47" fmla="*/ 5 h 572"/>
                  <a:gd name="T48" fmla="*/ 286 w 572"/>
                  <a:gd name="T49" fmla="*/ 0 h 572"/>
                  <a:gd name="T50" fmla="*/ 345 w 572"/>
                  <a:gd name="T51" fmla="*/ 5 h 572"/>
                  <a:gd name="T52" fmla="*/ 397 w 572"/>
                  <a:gd name="T53" fmla="*/ 22 h 572"/>
                  <a:gd name="T54" fmla="*/ 446 w 572"/>
                  <a:gd name="T55" fmla="*/ 49 h 572"/>
                  <a:gd name="T56" fmla="*/ 490 w 572"/>
                  <a:gd name="T57" fmla="*/ 84 h 572"/>
                  <a:gd name="T58" fmla="*/ 523 w 572"/>
                  <a:gd name="T59" fmla="*/ 126 h 572"/>
                  <a:gd name="T60" fmla="*/ 550 w 572"/>
                  <a:gd name="T61" fmla="*/ 175 h 572"/>
                  <a:gd name="T62" fmla="*/ 567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90" y="487"/>
                    </a:lnTo>
                    <a:lnTo>
                      <a:pt x="446" y="523"/>
                    </a:lnTo>
                    <a:lnTo>
                      <a:pt x="397" y="550"/>
                    </a:lnTo>
                    <a:lnTo>
                      <a:pt x="345" y="567"/>
                    </a:lnTo>
                    <a:lnTo>
                      <a:pt x="286" y="572"/>
                    </a:lnTo>
                    <a:lnTo>
                      <a:pt x="230" y="567"/>
                    </a:lnTo>
                    <a:lnTo>
                      <a:pt x="175" y="550"/>
                    </a:lnTo>
                    <a:lnTo>
                      <a:pt x="126" y="523"/>
                    </a:lnTo>
                    <a:lnTo>
                      <a:pt x="85" y="487"/>
                    </a:lnTo>
                    <a:lnTo>
                      <a:pt x="49" y="446"/>
                    </a:lnTo>
                    <a:lnTo>
                      <a:pt x="23" y="397"/>
                    </a:lnTo>
                    <a:lnTo>
                      <a:pt x="6" y="344"/>
                    </a:lnTo>
                    <a:lnTo>
                      <a:pt x="0" y="286"/>
                    </a:lnTo>
                    <a:lnTo>
                      <a:pt x="6" y="228"/>
                    </a:lnTo>
                    <a:lnTo>
                      <a:pt x="23" y="175"/>
                    </a:lnTo>
                    <a:lnTo>
                      <a:pt x="49" y="126"/>
                    </a:lnTo>
                    <a:lnTo>
                      <a:pt x="85" y="84"/>
                    </a:lnTo>
                    <a:lnTo>
                      <a:pt x="126" y="49"/>
                    </a:lnTo>
                    <a:lnTo>
                      <a:pt x="175" y="22"/>
                    </a:lnTo>
                    <a:lnTo>
                      <a:pt x="230" y="5"/>
                    </a:lnTo>
                    <a:lnTo>
                      <a:pt x="286" y="0"/>
                    </a:lnTo>
                    <a:lnTo>
                      <a:pt x="345" y="5"/>
                    </a:lnTo>
                    <a:lnTo>
                      <a:pt x="397" y="22"/>
                    </a:lnTo>
                    <a:lnTo>
                      <a:pt x="446" y="49"/>
                    </a:lnTo>
                    <a:lnTo>
                      <a:pt x="490" y="84"/>
                    </a:lnTo>
                    <a:lnTo>
                      <a:pt x="523" y="126"/>
                    </a:lnTo>
                    <a:lnTo>
                      <a:pt x="550" y="175"/>
                    </a:lnTo>
                    <a:lnTo>
                      <a:pt x="567" y="228"/>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60" name="Freeform 759"/>
              <p:cNvSpPr>
                <a:spLocks/>
              </p:cNvSpPr>
              <p:nvPr/>
            </p:nvSpPr>
            <p:spPr bwMode="auto">
              <a:xfrm>
                <a:off x="12876" y="7170"/>
                <a:ext cx="221" cy="214"/>
              </a:xfrm>
              <a:custGeom>
                <a:avLst/>
                <a:gdLst>
                  <a:gd name="T0" fmla="*/ 572 w 572"/>
                  <a:gd name="T1" fmla="*/ 286 h 572"/>
                  <a:gd name="T2" fmla="*/ 567 w 572"/>
                  <a:gd name="T3" fmla="*/ 344 h 572"/>
                  <a:gd name="T4" fmla="*/ 550 w 572"/>
                  <a:gd name="T5" fmla="*/ 397 h 572"/>
                  <a:gd name="T6" fmla="*/ 523 w 572"/>
                  <a:gd name="T7" fmla="*/ 446 h 572"/>
                  <a:gd name="T8" fmla="*/ 490 w 572"/>
                  <a:gd name="T9" fmla="*/ 487 h 572"/>
                  <a:gd name="T10" fmla="*/ 446 w 572"/>
                  <a:gd name="T11" fmla="*/ 523 h 572"/>
                  <a:gd name="T12" fmla="*/ 397 w 572"/>
                  <a:gd name="T13" fmla="*/ 550 h 572"/>
                  <a:gd name="T14" fmla="*/ 345 w 572"/>
                  <a:gd name="T15" fmla="*/ 567 h 572"/>
                  <a:gd name="T16" fmla="*/ 286 w 572"/>
                  <a:gd name="T17" fmla="*/ 572 h 572"/>
                  <a:gd name="T18" fmla="*/ 230 w 572"/>
                  <a:gd name="T19" fmla="*/ 567 h 572"/>
                  <a:gd name="T20" fmla="*/ 175 w 572"/>
                  <a:gd name="T21" fmla="*/ 550 h 572"/>
                  <a:gd name="T22" fmla="*/ 126 w 572"/>
                  <a:gd name="T23" fmla="*/ 523 h 572"/>
                  <a:gd name="T24" fmla="*/ 85 w 572"/>
                  <a:gd name="T25" fmla="*/ 487 h 572"/>
                  <a:gd name="T26" fmla="*/ 49 w 572"/>
                  <a:gd name="T27" fmla="*/ 446 h 572"/>
                  <a:gd name="T28" fmla="*/ 23 w 572"/>
                  <a:gd name="T29" fmla="*/ 397 h 572"/>
                  <a:gd name="T30" fmla="*/ 6 w 572"/>
                  <a:gd name="T31" fmla="*/ 344 h 572"/>
                  <a:gd name="T32" fmla="*/ 0 w 572"/>
                  <a:gd name="T33" fmla="*/ 286 h 572"/>
                  <a:gd name="T34" fmla="*/ 6 w 572"/>
                  <a:gd name="T35" fmla="*/ 228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30 w 572"/>
                  <a:gd name="T47" fmla="*/ 5 h 572"/>
                  <a:gd name="T48" fmla="*/ 286 w 572"/>
                  <a:gd name="T49" fmla="*/ 0 h 572"/>
                  <a:gd name="T50" fmla="*/ 345 w 572"/>
                  <a:gd name="T51" fmla="*/ 5 h 572"/>
                  <a:gd name="T52" fmla="*/ 397 w 572"/>
                  <a:gd name="T53" fmla="*/ 22 h 572"/>
                  <a:gd name="T54" fmla="*/ 446 w 572"/>
                  <a:gd name="T55" fmla="*/ 49 h 572"/>
                  <a:gd name="T56" fmla="*/ 490 w 572"/>
                  <a:gd name="T57" fmla="*/ 84 h 572"/>
                  <a:gd name="T58" fmla="*/ 523 w 572"/>
                  <a:gd name="T59" fmla="*/ 126 h 572"/>
                  <a:gd name="T60" fmla="*/ 550 w 572"/>
                  <a:gd name="T61" fmla="*/ 175 h 572"/>
                  <a:gd name="T62" fmla="*/ 567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90" y="487"/>
                    </a:lnTo>
                    <a:lnTo>
                      <a:pt x="446" y="523"/>
                    </a:lnTo>
                    <a:lnTo>
                      <a:pt x="397" y="550"/>
                    </a:lnTo>
                    <a:lnTo>
                      <a:pt x="345" y="567"/>
                    </a:lnTo>
                    <a:lnTo>
                      <a:pt x="286" y="572"/>
                    </a:lnTo>
                    <a:lnTo>
                      <a:pt x="230" y="567"/>
                    </a:lnTo>
                    <a:lnTo>
                      <a:pt x="175" y="550"/>
                    </a:lnTo>
                    <a:lnTo>
                      <a:pt x="126" y="523"/>
                    </a:lnTo>
                    <a:lnTo>
                      <a:pt x="85" y="487"/>
                    </a:lnTo>
                    <a:lnTo>
                      <a:pt x="49" y="446"/>
                    </a:lnTo>
                    <a:lnTo>
                      <a:pt x="23" y="397"/>
                    </a:lnTo>
                    <a:lnTo>
                      <a:pt x="6" y="344"/>
                    </a:lnTo>
                    <a:lnTo>
                      <a:pt x="0" y="286"/>
                    </a:lnTo>
                    <a:lnTo>
                      <a:pt x="6" y="228"/>
                    </a:lnTo>
                    <a:lnTo>
                      <a:pt x="23" y="175"/>
                    </a:lnTo>
                    <a:lnTo>
                      <a:pt x="49" y="126"/>
                    </a:lnTo>
                    <a:lnTo>
                      <a:pt x="85" y="84"/>
                    </a:lnTo>
                    <a:lnTo>
                      <a:pt x="126" y="49"/>
                    </a:lnTo>
                    <a:lnTo>
                      <a:pt x="175" y="22"/>
                    </a:lnTo>
                    <a:lnTo>
                      <a:pt x="230" y="5"/>
                    </a:lnTo>
                    <a:lnTo>
                      <a:pt x="286" y="0"/>
                    </a:lnTo>
                    <a:lnTo>
                      <a:pt x="345" y="5"/>
                    </a:lnTo>
                    <a:lnTo>
                      <a:pt x="397" y="22"/>
                    </a:lnTo>
                    <a:lnTo>
                      <a:pt x="446" y="49"/>
                    </a:lnTo>
                    <a:lnTo>
                      <a:pt x="490" y="84"/>
                    </a:lnTo>
                    <a:lnTo>
                      <a:pt x="523" y="126"/>
                    </a:lnTo>
                    <a:lnTo>
                      <a:pt x="550" y="175"/>
                    </a:lnTo>
                    <a:lnTo>
                      <a:pt x="567" y="228"/>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61" name="Freeform 760"/>
              <p:cNvSpPr>
                <a:spLocks/>
              </p:cNvSpPr>
              <p:nvPr/>
            </p:nvSpPr>
            <p:spPr bwMode="auto">
              <a:xfrm>
                <a:off x="13232" y="7170"/>
                <a:ext cx="222" cy="214"/>
              </a:xfrm>
              <a:custGeom>
                <a:avLst/>
                <a:gdLst>
                  <a:gd name="T0" fmla="*/ 572 w 572"/>
                  <a:gd name="T1" fmla="*/ 286 h 572"/>
                  <a:gd name="T2" fmla="*/ 566 w 572"/>
                  <a:gd name="T3" fmla="*/ 344 h 572"/>
                  <a:gd name="T4" fmla="*/ 550 w 572"/>
                  <a:gd name="T5" fmla="*/ 397 h 572"/>
                  <a:gd name="T6" fmla="*/ 523 w 572"/>
                  <a:gd name="T7" fmla="*/ 446 h 572"/>
                  <a:gd name="T8" fmla="*/ 487 w 572"/>
                  <a:gd name="T9" fmla="*/ 487 h 572"/>
                  <a:gd name="T10" fmla="*/ 446 w 572"/>
                  <a:gd name="T11" fmla="*/ 523 h 572"/>
                  <a:gd name="T12" fmla="*/ 397 w 572"/>
                  <a:gd name="T13" fmla="*/ 550 h 572"/>
                  <a:gd name="T14" fmla="*/ 342 w 572"/>
                  <a:gd name="T15" fmla="*/ 567 h 572"/>
                  <a:gd name="T16" fmla="*/ 286 w 572"/>
                  <a:gd name="T17" fmla="*/ 572 h 572"/>
                  <a:gd name="T18" fmla="*/ 228 w 572"/>
                  <a:gd name="T19" fmla="*/ 567 h 572"/>
                  <a:gd name="T20" fmla="*/ 175 w 572"/>
                  <a:gd name="T21" fmla="*/ 550 h 572"/>
                  <a:gd name="T22" fmla="*/ 126 w 572"/>
                  <a:gd name="T23" fmla="*/ 523 h 572"/>
                  <a:gd name="T24" fmla="*/ 83 w 572"/>
                  <a:gd name="T25" fmla="*/ 487 h 572"/>
                  <a:gd name="T26" fmla="*/ 49 w 572"/>
                  <a:gd name="T27" fmla="*/ 446 h 572"/>
                  <a:gd name="T28" fmla="*/ 22 w 572"/>
                  <a:gd name="T29" fmla="*/ 397 h 572"/>
                  <a:gd name="T30" fmla="*/ 5 w 572"/>
                  <a:gd name="T31" fmla="*/ 344 h 572"/>
                  <a:gd name="T32" fmla="*/ 0 w 572"/>
                  <a:gd name="T33" fmla="*/ 286 h 572"/>
                  <a:gd name="T34" fmla="*/ 5 w 572"/>
                  <a:gd name="T35" fmla="*/ 228 h 572"/>
                  <a:gd name="T36" fmla="*/ 22 w 572"/>
                  <a:gd name="T37" fmla="*/ 175 h 572"/>
                  <a:gd name="T38" fmla="*/ 49 w 572"/>
                  <a:gd name="T39" fmla="*/ 126 h 572"/>
                  <a:gd name="T40" fmla="*/ 83 w 572"/>
                  <a:gd name="T41" fmla="*/ 84 h 572"/>
                  <a:gd name="T42" fmla="*/ 126 w 572"/>
                  <a:gd name="T43" fmla="*/ 49 h 572"/>
                  <a:gd name="T44" fmla="*/ 175 w 572"/>
                  <a:gd name="T45" fmla="*/ 22 h 572"/>
                  <a:gd name="T46" fmla="*/ 228 w 572"/>
                  <a:gd name="T47" fmla="*/ 5 h 572"/>
                  <a:gd name="T48" fmla="*/ 286 w 572"/>
                  <a:gd name="T49" fmla="*/ 0 h 572"/>
                  <a:gd name="T50" fmla="*/ 342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6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6" y="344"/>
                    </a:lnTo>
                    <a:lnTo>
                      <a:pt x="550" y="397"/>
                    </a:lnTo>
                    <a:lnTo>
                      <a:pt x="523" y="446"/>
                    </a:lnTo>
                    <a:lnTo>
                      <a:pt x="487" y="487"/>
                    </a:lnTo>
                    <a:lnTo>
                      <a:pt x="446" y="523"/>
                    </a:lnTo>
                    <a:lnTo>
                      <a:pt x="397" y="550"/>
                    </a:lnTo>
                    <a:lnTo>
                      <a:pt x="342" y="567"/>
                    </a:lnTo>
                    <a:lnTo>
                      <a:pt x="286" y="572"/>
                    </a:lnTo>
                    <a:lnTo>
                      <a:pt x="228" y="567"/>
                    </a:lnTo>
                    <a:lnTo>
                      <a:pt x="175" y="550"/>
                    </a:lnTo>
                    <a:lnTo>
                      <a:pt x="126" y="523"/>
                    </a:lnTo>
                    <a:lnTo>
                      <a:pt x="83" y="487"/>
                    </a:lnTo>
                    <a:lnTo>
                      <a:pt x="49" y="446"/>
                    </a:lnTo>
                    <a:lnTo>
                      <a:pt x="22" y="397"/>
                    </a:lnTo>
                    <a:lnTo>
                      <a:pt x="5" y="344"/>
                    </a:lnTo>
                    <a:lnTo>
                      <a:pt x="0" y="286"/>
                    </a:lnTo>
                    <a:lnTo>
                      <a:pt x="5" y="228"/>
                    </a:lnTo>
                    <a:lnTo>
                      <a:pt x="22" y="175"/>
                    </a:lnTo>
                    <a:lnTo>
                      <a:pt x="49" y="126"/>
                    </a:lnTo>
                    <a:lnTo>
                      <a:pt x="83" y="84"/>
                    </a:lnTo>
                    <a:lnTo>
                      <a:pt x="126" y="49"/>
                    </a:lnTo>
                    <a:lnTo>
                      <a:pt x="175" y="22"/>
                    </a:lnTo>
                    <a:lnTo>
                      <a:pt x="228" y="5"/>
                    </a:lnTo>
                    <a:lnTo>
                      <a:pt x="286" y="0"/>
                    </a:lnTo>
                    <a:lnTo>
                      <a:pt x="342" y="5"/>
                    </a:lnTo>
                    <a:lnTo>
                      <a:pt x="397" y="22"/>
                    </a:lnTo>
                    <a:lnTo>
                      <a:pt x="446" y="49"/>
                    </a:lnTo>
                    <a:lnTo>
                      <a:pt x="487" y="84"/>
                    </a:lnTo>
                    <a:lnTo>
                      <a:pt x="523" y="126"/>
                    </a:lnTo>
                    <a:lnTo>
                      <a:pt x="550" y="175"/>
                    </a:lnTo>
                    <a:lnTo>
                      <a:pt x="566" y="228"/>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62" name="Freeform 761"/>
              <p:cNvSpPr>
                <a:spLocks/>
              </p:cNvSpPr>
              <p:nvPr/>
            </p:nvSpPr>
            <p:spPr bwMode="auto">
              <a:xfrm>
                <a:off x="13232" y="7170"/>
                <a:ext cx="222" cy="214"/>
              </a:xfrm>
              <a:custGeom>
                <a:avLst/>
                <a:gdLst>
                  <a:gd name="T0" fmla="*/ 572 w 572"/>
                  <a:gd name="T1" fmla="*/ 286 h 572"/>
                  <a:gd name="T2" fmla="*/ 566 w 572"/>
                  <a:gd name="T3" fmla="*/ 344 h 572"/>
                  <a:gd name="T4" fmla="*/ 550 w 572"/>
                  <a:gd name="T5" fmla="*/ 397 h 572"/>
                  <a:gd name="T6" fmla="*/ 523 w 572"/>
                  <a:gd name="T7" fmla="*/ 446 h 572"/>
                  <a:gd name="T8" fmla="*/ 487 w 572"/>
                  <a:gd name="T9" fmla="*/ 487 h 572"/>
                  <a:gd name="T10" fmla="*/ 446 w 572"/>
                  <a:gd name="T11" fmla="*/ 523 h 572"/>
                  <a:gd name="T12" fmla="*/ 397 w 572"/>
                  <a:gd name="T13" fmla="*/ 550 h 572"/>
                  <a:gd name="T14" fmla="*/ 342 w 572"/>
                  <a:gd name="T15" fmla="*/ 567 h 572"/>
                  <a:gd name="T16" fmla="*/ 286 w 572"/>
                  <a:gd name="T17" fmla="*/ 572 h 572"/>
                  <a:gd name="T18" fmla="*/ 228 w 572"/>
                  <a:gd name="T19" fmla="*/ 567 h 572"/>
                  <a:gd name="T20" fmla="*/ 175 w 572"/>
                  <a:gd name="T21" fmla="*/ 550 h 572"/>
                  <a:gd name="T22" fmla="*/ 126 w 572"/>
                  <a:gd name="T23" fmla="*/ 523 h 572"/>
                  <a:gd name="T24" fmla="*/ 83 w 572"/>
                  <a:gd name="T25" fmla="*/ 487 h 572"/>
                  <a:gd name="T26" fmla="*/ 49 w 572"/>
                  <a:gd name="T27" fmla="*/ 446 h 572"/>
                  <a:gd name="T28" fmla="*/ 22 w 572"/>
                  <a:gd name="T29" fmla="*/ 397 h 572"/>
                  <a:gd name="T30" fmla="*/ 5 w 572"/>
                  <a:gd name="T31" fmla="*/ 344 h 572"/>
                  <a:gd name="T32" fmla="*/ 0 w 572"/>
                  <a:gd name="T33" fmla="*/ 286 h 572"/>
                  <a:gd name="T34" fmla="*/ 5 w 572"/>
                  <a:gd name="T35" fmla="*/ 228 h 572"/>
                  <a:gd name="T36" fmla="*/ 22 w 572"/>
                  <a:gd name="T37" fmla="*/ 175 h 572"/>
                  <a:gd name="T38" fmla="*/ 49 w 572"/>
                  <a:gd name="T39" fmla="*/ 126 h 572"/>
                  <a:gd name="T40" fmla="*/ 83 w 572"/>
                  <a:gd name="T41" fmla="*/ 84 h 572"/>
                  <a:gd name="T42" fmla="*/ 126 w 572"/>
                  <a:gd name="T43" fmla="*/ 49 h 572"/>
                  <a:gd name="T44" fmla="*/ 175 w 572"/>
                  <a:gd name="T45" fmla="*/ 22 h 572"/>
                  <a:gd name="T46" fmla="*/ 228 w 572"/>
                  <a:gd name="T47" fmla="*/ 5 h 572"/>
                  <a:gd name="T48" fmla="*/ 286 w 572"/>
                  <a:gd name="T49" fmla="*/ 0 h 572"/>
                  <a:gd name="T50" fmla="*/ 342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6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6" y="344"/>
                    </a:lnTo>
                    <a:lnTo>
                      <a:pt x="550" y="397"/>
                    </a:lnTo>
                    <a:lnTo>
                      <a:pt x="523" y="446"/>
                    </a:lnTo>
                    <a:lnTo>
                      <a:pt x="487" y="487"/>
                    </a:lnTo>
                    <a:lnTo>
                      <a:pt x="446" y="523"/>
                    </a:lnTo>
                    <a:lnTo>
                      <a:pt x="397" y="550"/>
                    </a:lnTo>
                    <a:lnTo>
                      <a:pt x="342" y="567"/>
                    </a:lnTo>
                    <a:lnTo>
                      <a:pt x="286" y="572"/>
                    </a:lnTo>
                    <a:lnTo>
                      <a:pt x="228" y="567"/>
                    </a:lnTo>
                    <a:lnTo>
                      <a:pt x="175" y="550"/>
                    </a:lnTo>
                    <a:lnTo>
                      <a:pt x="126" y="523"/>
                    </a:lnTo>
                    <a:lnTo>
                      <a:pt x="83" y="487"/>
                    </a:lnTo>
                    <a:lnTo>
                      <a:pt x="49" y="446"/>
                    </a:lnTo>
                    <a:lnTo>
                      <a:pt x="22" y="397"/>
                    </a:lnTo>
                    <a:lnTo>
                      <a:pt x="5" y="344"/>
                    </a:lnTo>
                    <a:lnTo>
                      <a:pt x="0" y="286"/>
                    </a:lnTo>
                    <a:lnTo>
                      <a:pt x="5" y="228"/>
                    </a:lnTo>
                    <a:lnTo>
                      <a:pt x="22" y="175"/>
                    </a:lnTo>
                    <a:lnTo>
                      <a:pt x="49" y="126"/>
                    </a:lnTo>
                    <a:lnTo>
                      <a:pt x="83" y="84"/>
                    </a:lnTo>
                    <a:lnTo>
                      <a:pt x="126" y="49"/>
                    </a:lnTo>
                    <a:lnTo>
                      <a:pt x="175" y="22"/>
                    </a:lnTo>
                    <a:lnTo>
                      <a:pt x="228" y="5"/>
                    </a:lnTo>
                    <a:lnTo>
                      <a:pt x="286" y="0"/>
                    </a:lnTo>
                    <a:lnTo>
                      <a:pt x="342" y="5"/>
                    </a:lnTo>
                    <a:lnTo>
                      <a:pt x="397" y="22"/>
                    </a:lnTo>
                    <a:lnTo>
                      <a:pt x="446" y="49"/>
                    </a:lnTo>
                    <a:lnTo>
                      <a:pt x="487" y="84"/>
                    </a:lnTo>
                    <a:lnTo>
                      <a:pt x="523" y="126"/>
                    </a:lnTo>
                    <a:lnTo>
                      <a:pt x="550" y="175"/>
                    </a:lnTo>
                    <a:lnTo>
                      <a:pt x="566" y="228"/>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63" name="Freeform 762"/>
              <p:cNvSpPr>
                <a:spLocks/>
              </p:cNvSpPr>
              <p:nvPr/>
            </p:nvSpPr>
            <p:spPr bwMode="auto">
              <a:xfrm>
                <a:off x="13589" y="7170"/>
                <a:ext cx="221" cy="214"/>
              </a:xfrm>
              <a:custGeom>
                <a:avLst/>
                <a:gdLst>
                  <a:gd name="T0" fmla="*/ 572 w 572"/>
                  <a:gd name="T1" fmla="*/ 286 h 572"/>
                  <a:gd name="T2" fmla="*/ 566 w 572"/>
                  <a:gd name="T3" fmla="*/ 344 h 572"/>
                  <a:gd name="T4" fmla="*/ 549 w 572"/>
                  <a:gd name="T5" fmla="*/ 397 h 572"/>
                  <a:gd name="T6" fmla="*/ 523 w 572"/>
                  <a:gd name="T7" fmla="*/ 446 h 572"/>
                  <a:gd name="T8" fmla="*/ 487 w 572"/>
                  <a:gd name="T9" fmla="*/ 487 h 572"/>
                  <a:gd name="T10" fmla="*/ 446 w 572"/>
                  <a:gd name="T11" fmla="*/ 523 h 572"/>
                  <a:gd name="T12" fmla="*/ 397 w 572"/>
                  <a:gd name="T13" fmla="*/ 550 h 572"/>
                  <a:gd name="T14" fmla="*/ 344 w 572"/>
                  <a:gd name="T15" fmla="*/ 567 h 572"/>
                  <a:gd name="T16" fmla="*/ 286 w 572"/>
                  <a:gd name="T17" fmla="*/ 572 h 572"/>
                  <a:gd name="T18" fmla="*/ 227 w 572"/>
                  <a:gd name="T19" fmla="*/ 567 h 572"/>
                  <a:gd name="T20" fmla="*/ 175 w 572"/>
                  <a:gd name="T21" fmla="*/ 550 h 572"/>
                  <a:gd name="T22" fmla="*/ 126 w 572"/>
                  <a:gd name="T23" fmla="*/ 523 h 572"/>
                  <a:gd name="T24" fmla="*/ 84 w 572"/>
                  <a:gd name="T25" fmla="*/ 487 h 572"/>
                  <a:gd name="T26" fmla="*/ 48 w 572"/>
                  <a:gd name="T27" fmla="*/ 446 h 572"/>
                  <a:gd name="T28" fmla="*/ 22 w 572"/>
                  <a:gd name="T29" fmla="*/ 397 h 572"/>
                  <a:gd name="T30" fmla="*/ 5 w 572"/>
                  <a:gd name="T31" fmla="*/ 344 h 572"/>
                  <a:gd name="T32" fmla="*/ 0 w 572"/>
                  <a:gd name="T33" fmla="*/ 286 h 572"/>
                  <a:gd name="T34" fmla="*/ 5 w 572"/>
                  <a:gd name="T35" fmla="*/ 228 h 572"/>
                  <a:gd name="T36" fmla="*/ 22 w 572"/>
                  <a:gd name="T37" fmla="*/ 175 h 572"/>
                  <a:gd name="T38" fmla="*/ 48 w 572"/>
                  <a:gd name="T39" fmla="*/ 126 h 572"/>
                  <a:gd name="T40" fmla="*/ 84 w 572"/>
                  <a:gd name="T41" fmla="*/ 84 h 572"/>
                  <a:gd name="T42" fmla="*/ 126 w 572"/>
                  <a:gd name="T43" fmla="*/ 49 h 572"/>
                  <a:gd name="T44" fmla="*/ 175 w 572"/>
                  <a:gd name="T45" fmla="*/ 22 h 572"/>
                  <a:gd name="T46" fmla="*/ 227 w 572"/>
                  <a:gd name="T47" fmla="*/ 5 h 572"/>
                  <a:gd name="T48" fmla="*/ 286 w 572"/>
                  <a:gd name="T49" fmla="*/ 0 h 572"/>
                  <a:gd name="T50" fmla="*/ 344 w 572"/>
                  <a:gd name="T51" fmla="*/ 5 h 572"/>
                  <a:gd name="T52" fmla="*/ 397 w 572"/>
                  <a:gd name="T53" fmla="*/ 22 h 572"/>
                  <a:gd name="T54" fmla="*/ 446 w 572"/>
                  <a:gd name="T55" fmla="*/ 49 h 572"/>
                  <a:gd name="T56" fmla="*/ 487 w 572"/>
                  <a:gd name="T57" fmla="*/ 84 h 572"/>
                  <a:gd name="T58" fmla="*/ 523 w 572"/>
                  <a:gd name="T59" fmla="*/ 126 h 572"/>
                  <a:gd name="T60" fmla="*/ 549 w 572"/>
                  <a:gd name="T61" fmla="*/ 175 h 572"/>
                  <a:gd name="T62" fmla="*/ 566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6" y="344"/>
                    </a:lnTo>
                    <a:lnTo>
                      <a:pt x="549" y="397"/>
                    </a:lnTo>
                    <a:lnTo>
                      <a:pt x="523" y="446"/>
                    </a:lnTo>
                    <a:lnTo>
                      <a:pt x="487" y="487"/>
                    </a:lnTo>
                    <a:lnTo>
                      <a:pt x="446" y="523"/>
                    </a:lnTo>
                    <a:lnTo>
                      <a:pt x="397" y="550"/>
                    </a:lnTo>
                    <a:lnTo>
                      <a:pt x="344" y="567"/>
                    </a:lnTo>
                    <a:lnTo>
                      <a:pt x="286" y="572"/>
                    </a:lnTo>
                    <a:lnTo>
                      <a:pt x="227" y="567"/>
                    </a:lnTo>
                    <a:lnTo>
                      <a:pt x="175" y="550"/>
                    </a:lnTo>
                    <a:lnTo>
                      <a:pt x="126" y="523"/>
                    </a:lnTo>
                    <a:lnTo>
                      <a:pt x="84" y="487"/>
                    </a:lnTo>
                    <a:lnTo>
                      <a:pt x="48" y="446"/>
                    </a:lnTo>
                    <a:lnTo>
                      <a:pt x="22" y="397"/>
                    </a:lnTo>
                    <a:lnTo>
                      <a:pt x="5" y="344"/>
                    </a:lnTo>
                    <a:lnTo>
                      <a:pt x="0" y="286"/>
                    </a:lnTo>
                    <a:lnTo>
                      <a:pt x="5" y="228"/>
                    </a:lnTo>
                    <a:lnTo>
                      <a:pt x="22" y="175"/>
                    </a:lnTo>
                    <a:lnTo>
                      <a:pt x="48" y="126"/>
                    </a:lnTo>
                    <a:lnTo>
                      <a:pt x="84" y="84"/>
                    </a:lnTo>
                    <a:lnTo>
                      <a:pt x="126" y="49"/>
                    </a:lnTo>
                    <a:lnTo>
                      <a:pt x="175" y="22"/>
                    </a:lnTo>
                    <a:lnTo>
                      <a:pt x="227" y="5"/>
                    </a:lnTo>
                    <a:lnTo>
                      <a:pt x="286" y="0"/>
                    </a:lnTo>
                    <a:lnTo>
                      <a:pt x="344" y="5"/>
                    </a:lnTo>
                    <a:lnTo>
                      <a:pt x="397" y="22"/>
                    </a:lnTo>
                    <a:lnTo>
                      <a:pt x="446" y="49"/>
                    </a:lnTo>
                    <a:lnTo>
                      <a:pt x="487" y="84"/>
                    </a:lnTo>
                    <a:lnTo>
                      <a:pt x="523" y="126"/>
                    </a:lnTo>
                    <a:lnTo>
                      <a:pt x="549" y="175"/>
                    </a:lnTo>
                    <a:lnTo>
                      <a:pt x="566" y="228"/>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64" name="Freeform 763"/>
              <p:cNvSpPr>
                <a:spLocks/>
              </p:cNvSpPr>
              <p:nvPr/>
            </p:nvSpPr>
            <p:spPr bwMode="auto">
              <a:xfrm>
                <a:off x="13589" y="7170"/>
                <a:ext cx="221" cy="214"/>
              </a:xfrm>
              <a:custGeom>
                <a:avLst/>
                <a:gdLst>
                  <a:gd name="T0" fmla="*/ 572 w 572"/>
                  <a:gd name="T1" fmla="*/ 286 h 572"/>
                  <a:gd name="T2" fmla="*/ 566 w 572"/>
                  <a:gd name="T3" fmla="*/ 344 h 572"/>
                  <a:gd name="T4" fmla="*/ 549 w 572"/>
                  <a:gd name="T5" fmla="*/ 397 h 572"/>
                  <a:gd name="T6" fmla="*/ 523 w 572"/>
                  <a:gd name="T7" fmla="*/ 446 h 572"/>
                  <a:gd name="T8" fmla="*/ 487 w 572"/>
                  <a:gd name="T9" fmla="*/ 487 h 572"/>
                  <a:gd name="T10" fmla="*/ 446 w 572"/>
                  <a:gd name="T11" fmla="*/ 523 h 572"/>
                  <a:gd name="T12" fmla="*/ 397 w 572"/>
                  <a:gd name="T13" fmla="*/ 550 h 572"/>
                  <a:gd name="T14" fmla="*/ 344 w 572"/>
                  <a:gd name="T15" fmla="*/ 567 h 572"/>
                  <a:gd name="T16" fmla="*/ 286 w 572"/>
                  <a:gd name="T17" fmla="*/ 572 h 572"/>
                  <a:gd name="T18" fmla="*/ 227 w 572"/>
                  <a:gd name="T19" fmla="*/ 567 h 572"/>
                  <a:gd name="T20" fmla="*/ 175 w 572"/>
                  <a:gd name="T21" fmla="*/ 550 h 572"/>
                  <a:gd name="T22" fmla="*/ 126 w 572"/>
                  <a:gd name="T23" fmla="*/ 523 h 572"/>
                  <a:gd name="T24" fmla="*/ 84 w 572"/>
                  <a:gd name="T25" fmla="*/ 487 h 572"/>
                  <a:gd name="T26" fmla="*/ 48 w 572"/>
                  <a:gd name="T27" fmla="*/ 446 h 572"/>
                  <a:gd name="T28" fmla="*/ 22 w 572"/>
                  <a:gd name="T29" fmla="*/ 397 h 572"/>
                  <a:gd name="T30" fmla="*/ 5 w 572"/>
                  <a:gd name="T31" fmla="*/ 344 h 572"/>
                  <a:gd name="T32" fmla="*/ 0 w 572"/>
                  <a:gd name="T33" fmla="*/ 286 h 572"/>
                  <a:gd name="T34" fmla="*/ 5 w 572"/>
                  <a:gd name="T35" fmla="*/ 228 h 572"/>
                  <a:gd name="T36" fmla="*/ 22 w 572"/>
                  <a:gd name="T37" fmla="*/ 175 h 572"/>
                  <a:gd name="T38" fmla="*/ 48 w 572"/>
                  <a:gd name="T39" fmla="*/ 126 h 572"/>
                  <a:gd name="T40" fmla="*/ 84 w 572"/>
                  <a:gd name="T41" fmla="*/ 84 h 572"/>
                  <a:gd name="T42" fmla="*/ 126 w 572"/>
                  <a:gd name="T43" fmla="*/ 49 h 572"/>
                  <a:gd name="T44" fmla="*/ 175 w 572"/>
                  <a:gd name="T45" fmla="*/ 22 h 572"/>
                  <a:gd name="T46" fmla="*/ 227 w 572"/>
                  <a:gd name="T47" fmla="*/ 5 h 572"/>
                  <a:gd name="T48" fmla="*/ 286 w 572"/>
                  <a:gd name="T49" fmla="*/ 0 h 572"/>
                  <a:gd name="T50" fmla="*/ 344 w 572"/>
                  <a:gd name="T51" fmla="*/ 5 h 572"/>
                  <a:gd name="T52" fmla="*/ 397 w 572"/>
                  <a:gd name="T53" fmla="*/ 22 h 572"/>
                  <a:gd name="T54" fmla="*/ 446 w 572"/>
                  <a:gd name="T55" fmla="*/ 49 h 572"/>
                  <a:gd name="T56" fmla="*/ 487 w 572"/>
                  <a:gd name="T57" fmla="*/ 84 h 572"/>
                  <a:gd name="T58" fmla="*/ 523 w 572"/>
                  <a:gd name="T59" fmla="*/ 126 h 572"/>
                  <a:gd name="T60" fmla="*/ 549 w 572"/>
                  <a:gd name="T61" fmla="*/ 175 h 572"/>
                  <a:gd name="T62" fmla="*/ 566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6" y="344"/>
                    </a:lnTo>
                    <a:lnTo>
                      <a:pt x="549" y="397"/>
                    </a:lnTo>
                    <a:lnTo>
                      <a:pt x="523" y="446"/>
                    </a:lnTo>
                    <a:lnTo>
                      <a:pt x="487" y="487"/>
                    </a:lnTo>
                    <a:lnTo>
                      <a:pt x="446" y="523"/>
                    </a:lnTo>
                    <a:lnTo>
                      <a:pt x="397" y="550"/>
                    </a:lnTo>
                    <a:lnTo>
                      <a:pt x="344" y="567"/>
                    </a:lnTo>
                    <a:lnTo>
                      <a:pt x="286" y="572"/>
                    </a:lnTo>
                    <a:lnTo>
                      <a:pt x="227" y="567"/>
                    </a:lnTo>
                    <a:lnTo>
                      <a:pt x="175" y="550"/>
                    </a:lnTo>
                    <a:lnTo>
                      <a:pt x="126" y="523"/>
                    </a:lnTo>
                    <a:lnTo>
                      <a:pt x="84" y="487"/>
                    </a:lnTo>
                    <a:lnTo>
                      <a:pt x="48" y="446"/>
                    </a:lnTo>
                    <a:lnTo>
                      <a:pt x="22" y="397"/>
                    </a:lnTo>
                    <a:lnTo>
                      <a:pt x="5" y="344"/>
                    </a:lnTo>
                    <a:lnTo>
                      <a:pt x="0" y="286"/>
                    </a:lnTo>
                    <a:lnTo>
                      <a:pt x="5" y="228"/>
                    </a:lnTo>
                    <a:lnTo>
                      <a:pt x="22" y="175"/>
                    </a:lnTo>
                    <a:lnTo>
                      <a:pt x="48" y="126"/>
                    </a:lnTo>
                    <a:lnTo>
                      <a:pt x="84" y="84"/>
                    </a:lnTo>
                    <a:lnTo>
                      <a:pt x="126" y="49"/>
                    </a:lnTo>
                    <a:lnTo>
                      <a:pt x="175" y="22"/>
                    </a:lnTo>
                    <a:lnTo>
                      <a:pt x="227" y="5"/>
                    </a:lnTo>
                    <a:lnTo>
                      <a:pt x="286" y="0"/>
                    </a:lnTo>
                    <a:lnTo>
                      <a:pt x="344" y="5"/>
                    </a:lnTo>
                    <a:lnTo>
                      <a:pt x="397" y="22"/>
                    </a:lnTo>
                    <a:lnTo>
                      <a:pt x="446" y="49"/>
                    </a:lnTo>
                    <a:lnTo>
                      <a:pt x="487" y="84"/>
                    </a:lnTo>
                    <a:lnTo>
                      <a:pt x="523" y="126"/>
                    </a:lnTo>
                    <a:lnTo>
                      <a:pt x="549" y="175"/>
                    </a:lnTo>
                    <a:lnTo>
                      <a:pt x="566" y="228"/>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65" name="Freeform 764"/>
              <p:cNvSpPr>
                <a:spLocks/>
              </p:cNvSpPr>
              <p:nvPr/>
            </p:nvSpPr>
            <p:spPr bwMode="auto">
              <a:xfrm>
                <a:off x="12333" y="7406"/>
                <a:ext cx="222" cy="215"/>
              </a:xfrm>
              <a:custGeom>
                <a:avLst/>
                <a:gdLst>
                  <a:gd name="T0" fmla="*/ 572 w 572"/>
                  <a:gd name="T1" fmla="*/ 286 h 572"/>
                  <a:gd name="T2" fmla="*/ 567 w 572"/>
                  <a:gd name="T3" fmla="*/ 344 h 572"/>
                  <a:gd name="T4" fmla="*/ 550 w 572"/>
                  <a:gd name="T5" fmla="*/ 397 h 572"/>
                  <a:gd name="T6" fmla="*/ 524 w 572"/>
                  <a:gd name="T7" fmla="*/ 446 h 572"/>
                  <a:gd name="T8" fmla="*/ 488 w 572"/>
                  <a:gd name="T9" fmla="*/ 489 h 572"/>
                  <a:gd name="T10" fmla="*/ 446 w 572"/>
                  <a:gd name="T11" fmla="*/ 523 h 572"/>
                  <a:gd name="T12" fmla="*/ 397 w 572"/>
                  <a:gd name="T13" fmla="*/ 550 h 572"/>
                  <a:gd name="T14" fmla="*/ 345 w 572"/>
                  <a:gd name="T15" fmla="*/ 567 h 572"/>
                  <a:gd name="T16" fmla="*/ 286 w 572"/>
                  <a:gd name="T17" fmla="*/ 572 h 572"/>
                  <a:gd name="T18" fmla="*/ 228 w 572"/>
                  <a:gd name="T19" fmla="*/ 567 h 572"/>
                  <a:gd name="T20" fmla="*/ 175 w 572"/>
                  <a:gd name="T21" fmla="*/ 550 h 572"/>
                  <a:gd name="T22" fmla="*/ 126 w 572"/>
                  <a:gd name="T23" fmla="*/ 523 h 572"/>
                  <a:gd name="T24" fmla="*/ 85 w 572"/>
                  <a:gd name="T25" fmla="*/ 489 h 572"/>
                  <a:gd name="T26" fmla="*/ 49 w 572"/>
                  <a:gd name="T27" fmla="*/ 446 h 572"/>
                  <a:gd name="T28" fmla="*/ 23 w 572"/>
                  <a:gd name="T29" fmla="*/ 397 h 572"/>
                  <a:gd name="T30" fmla="*/ 6 w 572"/>
                  <a:gd name="T31" fmla="*/ 344 h 572"/>
                  <a:gd name="T32" fmla="*/ 0 w 572"/>
                  <a:gd name="T33" fmla="*/ 286 h 572"/>
                  <a:gd name="T34" fmla="*/ 6 w 572"/>
                  <a:gd name="T35" fmla="*/ 229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28 w 572"/>
                  <a:gd name="T47" fmla="*/ 5 h 572"/>
                  <a:gd name="T48" fmla="*/ 286 w 572"/>
                  <a:gd name="T49" fmla="*/ 0 h 572"/>
                  <a:gd name="T50" fmla="*/ 345 w 572"/>
                  <a:gd name="T51" fmla="*/ 5 h 572"/>
                  <a:gd name="T52" fmla="*/ 397 w 572"/>
                  <a:gd name="T53" fmla="*/ 22 h 572"/>
                  <a:gd name="T54" fmla="*/ 446 w 572"/>
                  <a:gd name="T55" fmla="*/ 49 h 572"/>
                  <a:gd name="T56" fmla="*/ 488 w 572"/>
                  <a:gd name="T57" fmla="*/ 84 h 572"/>
                  <a:gd name="T58" fmla="*/ 524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4" y="446"/>
                    </a:lnTo>
                    <a:lnTo>
                      <a:pt x="488" y="489"/>
                    </a:lnTo>
                    <a:lnTo>
                      <a:pt x="446" y="523"/>
                    </a:lnTo>
                    <a:lnTo>
                      <a:pt x="397"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4" y="126"/>
                    </a:lnTo>
                    <a:lnTo>
                      <a:pt x="550" y="175"/>
                    </a:lnTo>
                    <a:lnTo>
                      <a:pt x="567" y="229"/>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66" name="Freeform 765"/>
              <p:cNvSpPr>
                <a:spLocks/>
              </p:cNvSpPr>
              <p:nvPr/>
            </p:nvSpPr>
            <p:spPr bwMode="auto">
              <a:xfrm>
                <a:off x="12333" y="7406"/>
                <a:ext cx="222" cy="215"/>
              </a:xfrm>
              <a:custGeom>
                <a:avLst/>
                <a:gdLst>
                  <a:gd name="T0" fmla="*/ 572 w 572"/>
                  <a:gd name="T1" fmla="*/ 286 h 572"/>
                  <a:gd name="T2" fmla="*/ 567 w 572"/>
                  <a:gd name="T3" fmla="*/ 344 h 572"/>
                  <a:gd name="T4" fmla="*/ 550 w 572"/>
                  <a:gd name="T5" fmla="*/ 397 h 572"/>
                  <a:gd name="T6" fmla="*/ 524 w 572"/>
                  <a:gd name="T7" fmla="*/ 446 h 572"/>
                  <a:gd name="T8" fmla="*/ 488 w 572"/>
                  <a:gd name="T9" fmla="*/ 489 h 572"/>
                  <a:gd name="T10" fmla="*/ 446 w 572"/>
                  <a:gd name="T11" fmla="*/ 523 h 572"/>
                  <a:gd name="T12" fmla="*/ 397 w 572"/>
                  <a:gd name="T13" fmla="*/ 550 h 572"/>
                  <a:gd name="T14" fmla="*/ 345 w 572"/>
                  <a:gd name="T15" fmla="*/ 567 h 572"/>
                  <a:gd name="T16" fmla="*/ 286 w 572"/>
                  <a:gd name="T17" fmla="*/ 572 h 572"/>
                  <a:gd name="T18" fmla="*/ 228 w 572"/>
                  <a:gd name="T19" fmla="*/ 567 h 572"/>
                  <a:gd name="T20" fmla="*/ 175 w 572"/>
                  <a:gd name="T21" fmla="*/ 550 h 572"/>
                  <a:gd name="T22" fmla="*/ 126 w 572"/>
                  <a:gd name="T23" fmla="*/ 523 h 572"/>
                  <a:gd name="T24" fmla="*/ 85 w 572"/>
                  <a:gd name="T25" fmla="*/ 489 h 572"/>
                  <a:gd name="T26" fmla="*/ 49 w 572"/>
                  <a:gd name="T27" fmla="*/ 446 h 572"/>
                  <a:gd name="T28" fmla="*/ 23 w 572"/>
                  <a:gd name="T29" fmla="*/ 397 h 572"/>
                  <a:gd name="T30" fmla="*/ 6 w 572"/>
                  <a:gd name="T31" fmla="*/ 344 h 572"/>
                  <a:gd name="T32" fmla="*/ 0 w 572"/>
                  <a:gd name="T33" fmla="*/ 286 h 572"/>
                  <a:gd name="T34" fmla="*/ 6 w 572"/>
                  <a:gd name="T35" fmla="*/ 229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28 w 572"/>
                  <a:gd name="T47" fmla="*/ 5 h 572"/>
                  <a:gd name="T48" fmla="*/ 286 w 572"/>
                  <a:gd name="T49" fmla="*/ 0 h 572"/>
                  <a:gd name="T50" fmla="*/ 345 w 572"/>
                  <a:gd name="T51" fmla="*/ 5 h 572"/>
                  <a:gd name="T52" fmla="*/ 397 w 572"/>
                  <a:gd name="T53" fmla="*/ 22 h 572"/>
                  <a:gd name="T54" fmla="*/ 446 w 572"/>
                  <a:gd name="T55" fmla="*/ 49 h 572"/>
                  <a:gd name="T56" fmla="*/ 488 w 572"/>
                  <a:gd name="T57" fmla="*/ 84 h 572"/>
                  <a:gd name="T58" fmla="*/ 524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4" y="446"/>
                    </a:lnTo>
                    <a:lnTo>
                      <a:pt x="488" y="489"/>
                    </a:lnTo>
                    <a:lnTo>
                      <a:pt x="446" y="523"/>
                    </a:lnTo>
                    <a:lnTo>
                      <a:pt x="397"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4" y="126"/>
                    </a:lnTo>
                    <a:lnTo>
                      <a:pt x="550" y="175"/>
                    </a:lnTo>
                    <a:lnTo>
                      <a:pt x="567" y="229"/>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67" name="Freeform 766"/>
              <p:cNvSpPr>
                <a:spLocks/>
              </p:cNvSpPr>
              <p:nvPr/>
            </p:nvSpPr>
            <p:spPr bwMode="auto">
              <a:xfrm>
                <a:off x="12690" y="7406"/>
                <a:ext cx="222" cy="215"/>
              </a:xfrm>
              <a:custGeom>
                <a:avLst/>
                <a:gdLst>
                  <a:gd name="T0" fmla="*/ 572 w 572"/>
                  <a:gd name="T1" fmla="*/ 286 h 572"/>
                  <a:gd name="T2" fmla="*/ 567 w 572"/>
                  <a:gd name="T3" fmla="*/ 344 h 572"/>
                  <a:gd name="T4" fmla="*/ 550 w 572"/>
                  <a:gd name="T5" fmla="*/ 397 h 572"/>
                  <a:gd name="T6" fmla="*/ 523 w 572"/>
                  <a:gd name="T7" fmla="*/ 446 h 572"/>
                  <a:gd name="T8" fmla="*/ 487 w 572"/>
                  <a:gd name="T9" fmla="*/ 489 h 572"/>
                  <a:gd name="T10" fmla="*/ 446 w 572"/>
                  <a:gd name="T11" fmla="*/ 523 h 572"/>
                  <a:gd name="T12" fmla="*/ 397 w 572"/>
                  <a:gd name="T13" fmla="*/ 550 h 572"/>
                  <a:gd name="T14" fmla="*/ 344 w 572"/>
                  <a:gd name="T15" fmla="*/ 567 h 572"/>
                  <a:gd name="T16" fmla="*/ 286 w 572"/>
                  <a:gd name="T17" fmla="*/ 572 h 572"/>
                  <a:gd name="T18" fmla="*/ 228 w 572"/>
                  <a:gd name="T19" fmla="*/ 567 h 572"/>
                  <a:gd name="T20" fmla="*/ 175 w 572"/>
                  <a:gd name="T21" fmla="*/ 550 h 572"/>
                  <a:gd name="T22" fmla="*/ 126 w 572"/>
                  <a:gd name="T23" fmla="*/ 523 h 572"/>
                  <a:gd name="T24" fmla="*/ 84 w 572"/>
                  <a:gd name="T25" fmla="*/ 489 h 572"/>
                  <a:gd name="T26" fmla="*/ 49 w 572"/>
                  <a:gd name="T27" fmla="*/ 446 h 572"/>
                  <a:gd name="T28" fmla="*/ 22 w 572"/>
                  <a:gd name="T29" fmla="*/ 397 h 572"/>
                  <a:gd name="T30" fmla="*/ 5 w 572"/>
                  <a:gd name="T31" fmla="*/ 344 h 572"/>
                  <a:gd name="T32" fmla="*/ 0 w 572"/>
                  <a:gd name="T33" fmla="*/ 286 h 572"/>
                  <a:gd name="T34" fmla="*/ 5 w 572"/>
                  <a:gd name="T35" fmla="*/ 229 h 572"/>
                  <a:gd name="T36" fmla="*/ 22 w 572"/>
                  <a:gd name="T37" fmla="*/ 175 h 572"/>
                  <a:gd name="T38" fmla="*/ 49 w 572"/>
                  <a:gd name="T39" fmla="*/ 126 h 572"/>
                  <a:gd name="T40" fmla="*/ 84 w 572"/>
                  <a:gd name="T41" fmla="*/ 84 h 572"/>
                  <a:gd name="T42" fmla="*/ 126 w 572"/>
                  <a:gd name="T43" fmla="*/ 49 h 572"/>
                  <a:gd name="T44" fmla="*/ 175 w 572"/>
                  <a:gd name="T45" fmla="*/ 22 h 572"/>
                  <a:gd name="T46" fmla="*/ 228 w 572"/>
                  <a:gd name="T47" fmla="*/ 5 h 572"/>
                  <a:gd name="T48" fmla="*/ 286 w 572"/>
                  <a:gd name="T49" fmla="*/ 0 h 572"/>
                  <a:gd name="T50" fmla="*/ 344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7" y="489"/>
                    </a:lnTo>
                    <a:lnTo>
                      <a:pt x="446" y="523"/>
                    </a:lnTo>
                    <a:lnTo>
                      <a:pt x="397" y="550"/>
                    </a:lnTo>
                    <a:lnTo>
                      <a:pt x="344" y="567"/>
                    </a:lnTo>
                    <a:lnTo>
                      <a:pt x="286" y="572"/>
                    </a:lnTo>
                    <a:lnTo>
                      <a:pt x="228" y="567"/>
                    </a:lnTo>
                    <a:lnTo>
                      <a:pt x="175" y="550"/>
                    </a:lnTo>
                    <a:lnTo>
                      <a:pt x="126" y="523"/>
                    </a:lnTo>
                    <a:lnTo>
                      <a:pt x="84" y="489"/>
                    </a:lnTo>
                    <a:lnTo>
                      <a:pt x="49" y="446"/>
                    </a:lnTo>
                    <a:lnTo>
                      <a:pt x="22" y="397"/>
                    </a:lnTo>
                    <a:lnTo>
                      <a:pt x="5" y="344"/>
                    </a:lnTo>
                    <a:lnTo>
                      <a:pt x="0" y="286"/>
                    </a:lnTo>
                    <a:lnTo>
                      <a:pt x="5" y="229"/>
                    </a:lnTo>
                    <a:lnTo>
                      <a:pt x="22" y="175"/>
                    </a:lnTo>
                    <a:lnTo>
                      <a:pt x="49" y="126"/>
                    </a:lnTo>
                    <a:lnTo>
                      <a:pt x="84" y="84"/>
                    </a:lnTo>
                    <a:lnTo>
                      <a:pt x="126" y="49"/>
                    </a:lnTo>
                    <a:lnTo>
                      <a:pt x="175" y="22"/>
                    </a:lnTo>
                    <a:lnTo>
                      <a:pt x="228" y="5"/>
                    </a:lnTo>
                    <a:lnTo>
                      <a:pt x="286" y="0"/>
                    </a:lnTo>
                    <a:lnTo>
                      <a:pt x="344" y="5"/>
                    </a:lnTo>
                    <a:lnTo>
                      <a:pt x="397" y="22"/>
                    </a:lnTo>
                    <a:lnTo>
                      <a:pt x="446" y="49"/>
                    </a:lnTo>
                    <a:lnTo>
                      <a:pt x="487" y="84"/>
                    </a:lnTo>
                    <a:lnTo>
                      <a:pt x="523" y="126"/>
                    </a:lnTo>
                    <a:lnTo>
                      <a:pt x="550" y="175"/>
                    </a:lnTo>
                    <a:lnTo>
                      <a:pt x="567" y="229"/>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68" name="Freeform 767"/>
              <p:cNvSpPr>
                <a:spLocks/>
              </p:cNvSpPr>
              <p:nvPr/>
            </p:nvSpPr>
            <p:spPr bwMode="auto">
              <a:xfrm>
                <a:off x="12690" y="7406"/>
                <a:ext cx="222" cy="215"/>
              </a:xfrm>
              <a:custGeom>
                <a:avLst/>
                <a:gdLst>
                  <a:gd name="T0" fmla="*/ 572 w 572"/>
                  <a:gd name="T1" fmla="*/ 286 h 572"/>
                  <a:gd name="T2" fmla="*/ 567 w 572"/>
                  <a:gd name="T3" fmla="*/ 344 h 572"/>
                  <a:gd name="T4" fmla="*/ 550 w 572"/>
                  <a:gd name="T5" fmla="*/ 397 h 572"/>
                  <a:gd name="T6" fmla="*/ 523 w 572"/>
                  <a:gd name="T7" fmla="*/ 446 h 572"/>
                  <a:gd name="T8" fmla="*/ 487 w 572"/>
                  <a:gd name="T9" fmla="*/ 489 h 572"/>
                  <a:gd name="T10" fmla="*/ 446 w 572"/>
                  <a:gd name="T11" fmla="*/ 523 h 572"/>
                  <a:gd name="T12" fmla="*/ 397 w 572"/>
                  <a:gd name="T13" fmla="*/ 550 h 572"/>
                  <a:gd name="T14" fmla="*/ 344 w 572"/>
                  <a:gd name="T15" fmla="*/ 567 h 572"/>
                  <a:gd name="T16" fmla="*/ 286 w 572"/>
                  <a:gd name="T17" fmla="*/ 572 h 572"/>
                  <a:gd name="T18" fmla="*/ 228 w 572"/>
                  <a:gd name="T19" fmla="*/ 567 h 572"/>
                  <a:gd name="T20" fmla="*/ 175 w 572"/>
                  <a:gd name="T21" fmla="*/ 550 h 572"/>
                  <a:gd name="T22" fmla="*/ 126 w 572"/>
                  <a:gd name="T23" fmla="*/ 523 h 572"/>
                  <a:gd name="T24" fmla="*/ 84 w 572"/>
                  <a:gd name="T25" fmla="*/ 489 h 572"/>
                  <a:gd name="T26" fmla="*/ 49 w 572"/>
                  <a:gd name="T27" fmla="*/ 446 h 572"/>
                  <a:gd name="T28" fmla="*/ 22 w 572"/>
                  <a:gd name="T29" fmla="*/ 397 h 572"/>
                  <a:gd name="T30" fmla="*/ 5 w 572"/>
                  <a:gd name="T31" fmla="*/ 344 h 572"/>
                  <a:gd name="T32" fmla="*/ 0 w 572"/>
                  <a:gd name="T33" fmla="*/ 286 h 572"/>
                  <a:gd name="T34" fmla="*/ 5 w 572"/>
                  <a:gd name="T35" fmla="*/ 229 h 572"/>
                  <a:gd name="T36" fmla="*/ 22 w 572"/>
                  <a:gd name="T37" fmla="*/ 175 h 572"/>
                  <a:gd name="T38" fmla="*/ 49 w 572"/>
                  <a:gd name="T39" fmla="*/ 126 h 572"/>
                  <a:gd name="T40" fmla="*/ 84 w 572"/>
                  <a:gd name="T41" fmla="*/ 84 h 572"/>
                  <a:gd name="T42" fmla="*/ 126 w 572"/>
                  <a:gd name="T43" fmla="*/ 49 h 572"/>
                  <a:gd name="T44" fmla="*/ 175 w 572"/>
                  <a:gd name="T45" fmla="*/ 22 h 572"/>
                  <a:gd name="T46" fmla="*/ 228 w 572"/>
                  <a:gd name="T47" fmla="*/ 5 h 572"/>
                  <a:gd name="T48" fmla="*/ 286 w 572"/>
                  <a:gd name="T49" fmla="*/ 0 h 572"/>
                  <a:gd name="T50" fmla="*/ 344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7" y="489"/>
                    </a:lnTo>
                    <a:lnTo>
                      <a:pt x="446" y="523"/>
                    </a:lnTo>
                    <a:lnTo>
                      <a:pt x="397" y="550"/>
                    </a:lnTo>
                    <a:lnTo>
                      <a:pt x="344" y="567"/>
                    </a:lnTo>
                    <a:lnTo>
                      <a:pt x="286" y="572"/>
                    </a:lnTo>
                    <a:lnTo>
                      <a:pt x="228" y="567"/>
                    </a:lnTo>
                    <a:lnTo>
                      <a:pt x="175" y="550"/>
                    </a:lnTo>
                    <a:lnTo>
                      <a:pt x="126" y="523"/>
                    </a:lnTo>
                    <a:lnTo>
                      <a:pt x="84" y="489"/>
                    </a:lnTo>
                    <a:lnTo>
                      <a:pt x="49" y="446"/>
                    </a:lnTo>
                    <a:lnTo>
                      <a:pt x="22" y="397"/>
                    </a:lnTo>
                    <a:lnTo>
                      <a:pt x="5" y="344"/>
                    </a:lnTo>
                    <a:lnTo>
                      <a:pt x="0" y="286"/>
                    </a:lnTo>
                    <a:lnTo>
                      <a:pt x="5" y="229"/>
                    </a:lnTo>
                    <a:lnTo>
                      <a:pt x="22" y="175"/>
                    </a:lnTo>
                    <a:lnTo>
                      <a:pt x="49" y="126"/>
                    </a:lnTo>
                    <a:lnTo>
                      <a:pt x="84" y="84"/>
                    </a:lnTo>
                    <a:lnTo>
                      <a:pt x="126" y="49"/>
                    </a:lnTo>
                    <a:lnTo>
                      <a:pt x="175" y="22"/>
                    </a:lnTo>
                    <a:lnTo>
                      <a:pt x="228" y="5"/>
                    </a:lnTo>
                    <a:lnTo>
                      <a:pt x="286" y="0"/>
                    </a:lnTo>
                    <a:lnTo>
                      <a:pt x="344" y="5"/>
                    </a:lnTo>
                    <a:lnTo>
                      <a:pt x="397" y="22"/>
                    </a:lnTo>
                    <a:lnTo>
                      <a:pt x="446" y="49"/>
                    </a:lnTo>
                    <a:lnTo>
                      <a:pt x="487" y="84"/>
                    </a:lnTo>
                    <a:lnTo>
                      <a:pt x="523" y="126"/>
                    </a:lnTo>
                    <a:lnTo>
                      <a:pt x="550" y="175"/>
                    </a:lnTo>
                    <a:lnTo>
                      <a:pt x="567" y="229"/>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69" name="Freeform 768"/>
              <p:cNvSpPr>
                <a:spLocks/>
              </p:cNvSpPr>
              <p:nvPr/>
            </p:nvSpPr>
            <p:spPr bwMode="auto">
              <a:xfrm>
                <a:off x="13047" y="7406"/>
                <a:ext cx="221" cy="215"/>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9 h 572"/>
                  <a:gd name="T10" fmla="*/ 447 w 573"/>
                  <a:gd name="T11" fmla="*/ 523 h 572"/>
                  <a:gd name="T12" fmla="*/ 398 w 573"/>
                  <a:gd name="T13" fmla="*/ 550 h 572"/>
                  <a:gd name="T14" fmla="*/ 345 w 573"/>
                  <a:gd name="T15" fmla="*/ 567 h 572"/>
                  <a:gd name="T16" fmla="*/ 287 w 573"/>
                  <a:gd name="T17" fmla="*/ 572 h 572"/>
                  <a:gd name="T18" fmla="*/ 228 w 573"/>
                  <a:gd name="T19" fmla="*/ 567 h 572"/>
                  <a:gd name="T20" fmla="*/ 176 w 573"/>
                  <a:gd name="T21" fmla="*/ 550 h 572"/>
                  <a:gd name="T22" fmla="*/ 127 w 573"/>
                  <a:gd name="T23" fmla="*/ 523 h 572"/>
                  <a:gd name="T24" fmla="*/ 85 w 573"/>
                  <a:gd name="T25" fmla="*/ 489 h 572"/>
                  <a:gd name="T26" fmla="*/ 49 w 573"/>
                  <a:gd name="T27" fmla="*/ 446 h 572"/>
                  <a:gd name="T28" fmla="*/ 23 w 573"/>
                  <a:gd name="T29" fmla="*/ 397 h 572"/>
                  <a:gd name="T30" fmla="*/ 6 w 573"/>
                  <a:gd name="T31" fmla="*/ 344 h 572"/>
                  <a:gd name="T32" fmla="*/ 0 w 573"/>
                  <a:gd name="T33" fmla="*/ 286 h 572"/>
                  <a:gd name="T34" fmla="*/ 6 w 573"/>
                  <a:gd name="T35" fmla="*/ 229 h 572"/>
                  <a:gd name="T36" fmla="*/ 23 w 573"/>
                  <a:gd name="T37" fmla="*/ 175 h 572"/>
                  <a:gd name="T38" fmla="*/ 49 w 573"/>
                  <a:gd name="T39" fmla="*/ 126 h 572"/>
                  <a:gd name="T40" fmla="*/ 85 w 573"/>
                  <a:gd name="T41" fmla="*/ 84 h 572"/>
                  <a:gd name="T42" fmla="*/ 127 w 573"/>
                  <a:gd name="T43" fmla="*/ 49 h 572"/>
                  <a:gd name="T44" fmla="*/ 176 w 573"/>
                  <a:gd name="T45" fmla="*/ 22 h 572"/>
                  <a:gd name="T46" fmla="*/ 228 w 573"/>
                  <a:gd name="T47" fmla="*/ 5 h 572"/>
                  <a:gd name="T48" fmla="*/ 287 w 573"/>
                  <a:gd name="T49" fmla="*/ 0 h 572"/>
                  <a:gd name="T50" fmla="*/ 345 w 573"/>
                  <a:gd name="T51" fmla="*/ 5 h 572"/>
                  <a:gd name="T52" fmla="*/ 398 w 573"/>
                  <a:gd name="T53" fmla="*/ 22 h 572"/>
                  <a:gd name="T54" fmla="*/ 447 w 573"/>
                  <a:gd name="T55" fmla="*/ 49 h 572"/>
                  <a:gd name="T56" fmla="*/ 488 w 573"/>
                  <a:gd name="T57" fmla="*/ 84 h 572"/>
                  <a:gd name="T58" fmla="*/ 524 w 573"/>
                  <a:gd name="T59" fmla="*/ 126 h 572"/>
                  <a:gd name="T60" fmla="*/ 550 w 573"/>
                  <a:gd name="T61" fmla="*/ 175 h 572"/>
                  <a:gd name="T62" fmla="*/ 567 w 573"/>
                  <a:gd name="T63" fmla="*/ 229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9"/>
                    </a:lnTo>
                    <a:lnTo>
                      <a:pt x="447" y="523"/>
                    </a:lnTo>
                    <a:lnTo>
                      <a:pt x="398" y="550"/>
                    </a:lnTo>
                    <a:lnTo>
                      <a:pt x="345" y="567"/>
                    </a:lnTo>
                    <a:lnTo>
                      <a:pt x="287" y="572"/>
                    </a:lnTo>
                    <a:lnTo>
                      <a:pt x="228" y="567"/>
                    </a:lnTo>
                    <a:lnTo>
                      <a:pt x="176" y="550"/>
                    </a:lnTo>
                    <a:lnTo>
                      <a:pt x="127" y="523"/>
                    </a:lnTo>
                    <a:lnTo>
                      <a:pt x="85" y="489"/>
                    </a:lnTo>
                    <a:lnTo>
                      <a:pt x="49" y="446"/>
                    </a:lnTo>
                    <a:lnTo>
                      <a:pt x="23" y="397"/>
                    </a:lnTo>
                    <a:lnTo>
                      <a:pt x="6" y="344"/>
                    </a:lnTo>
                    <a:lnTo>
                      <a:pt x="0" y="286"/>
                    </a:lnTo>
                    <a:lnTo>
                      <a:pt x="6" y="229"/>
                    </a:lnTo>
                    <a:lnTo>
                      <a:pt x="23" y="175"/>
                    </a:lnTo>
                    <a:lnTo>
                      <a:pt x="49" y="126"/>
                    </a:lnTo>
                    <a:lnTo>
                      <a:pt x="85" y="84"/>
                    </a:lnTo>
                    <a:lnTo>
                      <a:pt x="127" y="49"/>
                    </a:lnTo>
                    <a:lnTo>
                      <a:pt x="176" y="22"/>
                    </a:lnTo>
                    <a:lnTo>
                      <a:pt x="228" y="5"/>
                    </a:lnTo>
                    <a:lnTo>
                      <a:pt x="287" y="0"/>
                    </a:lnTo>
                    <a:lnTo>
                      <a:pt x="345" y="5"/>
                    </a:lnTo>
                    <a:lnTo>
                      <a:pt x="398" y="22"/>
                    </a:lnTo>
                    <a:lnTo>
                      <a:pt x="447" y="49"/>
                    </a:lnTo>
                    <a:lnTo>
                      <a:pt x="488" y="84"/>
                    </a:lnTo>
                    <a:lnTo>
                      <a:pt x="524" y="126"/>
                    </a:lnTo>
                    <a:lnTo>
                      <a:pt x="550" y="175"/>
                    </a:lnTo>
                    <a:lnTo>
                      <a:pt x="567" y="229"/>
                    </a:lnTo>
                    <a:lnTo>
                      <a:pt x="573"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70" name="Freeform 769"/>
              <p:cNvSpPr>
                <a:spLocks/>
              </p:cNvSpPr>
              <p:nvPr/>
            </p:nvSpPr>
            <p:spPr bwMode="auto">
              <a:xfrm>
                <a:off x="13047" y="7406"/>
                <a:ext cx="221" cy="215"/>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9 h 572"/>
                  <a:gd name="T10" fmla="*/ 447 w 573"/>
                  <a:gd name="T11" fmla="*/ 523 h 572"/>
                  <a:gd name="T12" fmla="*/ 398 w 573"/>
                  <a:gd name="T13" fmla="*/ 550 h 572"/>
                  <a:gd name="T14" fmla="*/ 345 w 573"/>
                  <a:gd name="T15" fmla="*/ 567 h 572"/>
                  <a:gd name="T16" fmla="*/ 287 w 573"/>
                  <a:gd name="T17" fmla="*/ 572 h 572"/>
                  <a:gd name="T18" fmla="*/ 228 w 573"/>
                  <a:gd name="T19" fmla="*/ 567 h 572"/>
                  <a:gd name="T20" fmla="*/ 176 w 573"/>
                  <a:gd name="T21" fmla="*/ 550 h 572"/>
                  <a:gd name="T22" fmla="*/ 127 w 573"/>
                  <a:gd name="T23" fmla="*/ 523 h 572"/>
                  <a:gd name="T24" fmla="*/ 85 w 573"/>
                  <a:gd name="T25" fmla="*/ 489 h 572"/>
                  <a:gd name="T26" fmla="*/ 49 w 573"/>
                  <a:gd name="T27" fmla="*/ 446 h 572"/>
                  <a:gd name="T28" fmla="*/ 23 w 573"/>
                  <a:gd name="T29" fmla="*/ 397 h 572"/>
                  <a:gd name="T30" fmla="*/ 6 w 573"/>
                  <a:gd name="T31" fmla="*/ 344 h 572"/>
                  <a:gd name="T32" fmla="*/ 0 w 573"/>
                  <a:gd name="T33" fmla="*/ 286 h 572"/>
                  <a:gd name="T34" fmla="*/ 6 w 573"/>
                  <a:gd name="T35" fmla="*/ 229 h 572"/>
                  <a:gd name="T36" fmla="*/ 23 w 573"/>
                  <a:gd name="T37" fmla="*/ 175 h 572"/>
                  <a:gd name="T38" fmla="*/ 49 w 573"/>
                  <a:gd name="T39" fmla="*/ 126 h 572"/>
                  <a:gd name="T40" fmla="*/ 85 w 573"/>
                  <a:gd name="T41" fmla="*/ 84 h 572"/>
                  <a:gd name="T42" fmla="*/ 127 w 573"/>
                  <a:gd name="T43" fmla="*/ 49 h 572"/>
                  <a:gd name="T44" fmla="*/ 176 w 573"/>
                  <a:gd name="T45" fmla="*/ 22 h 572"/>
                  <a:gd name="T46" fmla="*/ 228 w 573"/>
                  <a:gd name="T47" fmla="*/ 5 h 572"/>
                  <a:gd name="T48" fmla="*/ 287 w 573"/>
                  <a:gd name="T49" fmla="*/ 0 h 572"/>
                  <a:gd name="T50" fmla="*/ 345 w 573"/>
                  <a:gd name="T51" fmla="*/ 5 h 572"/>
                  <a:gd name="T52" fmla="*/ 398 w 573"/>
                  <a:gd name="T53" fmla="*/ 22 h 572"/>
                  <a:gd name="T54" fmla="*/ 447 w 573"/>
                  <a:gd name="T55" fmla="*/ 49 h 572"/>
                  <a:gd name="T56" fmla="*/ 488 w 573"/>
                  <a:gd name="T57" fmla="*/ 84 h 572"/>
                  <a:gd name="T58" fmla="*/ 524 w 573"/>
                  <a:gd name="T59" fmla="*/ 126 h 572"/>
                  <a:gd name="T60" fmla="*/ 550 w 573"/>
                  <a:gd name="T61" fmla="*/ 175 h 572"/>
                  <a:gd name="T62" fmla="*/ 567 w 573"/>
                  <a:gd name="T63" fmla="*/ 229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9"/>
                    </a:lnTo>
                    <a:lnTo>
                      <a:pt x="447" y="523"/>
                    </a:lnTo>
                    <a:lnTo>
                      <a:pt x="398" y="550"/>
                    </a:lnTo>
                    <a:lnTo>
                      <a:pt x="345" y="567"/>
                    </a:lnTo>
                    <a:lnTo>
                      <a:pt x="287" y="572"/>
                    </a:lnTo>
                    <a:lnTo>
                      <a:pt x="228" y="567"/>
                    </a:lnTo>
                    <a:lnTo>
                      <a:pt x="176" y="550"/>
                    </a:lnTo>
                    <a:lnTo>
                      <a:pt x="127" y="523"/>
                    </a:lnTo>
                    <a:lnTo>
                      <a:pt x="85" y="489"/>
                    </a:lnTo>
                    <a:lnTo>
                      <a:pt x="49" y="446"/>
                    </a:lnTo>
                    <a:lnTo>
                      <a:pt x="23" y="397"/>
                    </a:lnTo>
                    <a:lnTo>
                      <a:pt x="6" y="344"/>
                    </a:lnTo>
                    <a:lnTo>
                      <a:pt x="0" y="286"/>
                    </a:lnTo>
                    <a:lnTo>
                      <a:pt x="6" y="229"/>
                    </a:lnTo>
                    <a:lnTo>
                      <a:pt x="23" y="175"/>
                    </a:lnTo>
                    <a:lnTo>
                      <a:pt x="49" y="126"/>
                    </a:lnTo>
                    <a:lnTo>
                      <a:pt x="85" y="84"/>
                    </a:lnTo>
                    <a:lnTo>
                      <a:pt x="127" y="49"/>
                    </a:lnTo>
                    <a:lnTo>
                      <a:pt x="176" y="22"/>
                    </a:lnTo>
                    <a:lnTo>
                      <a:pt x="228" y="5"/>
                    </a:lnTo>
                    <a:lnTo>
                      <a:pt x="287" y="0"/>
                    </a:lnTo>
                    <a:lnTo>
                      <a:pt x="345" y="5"/>
                    </a:lnTo>
                    <a:lnTo>
                      <a:pt x="398" y="22"/>
                    </a:lnTo>
                    <a:lnTo>
                      <a:pt x="447" y="49"/>
                    </a:lnTo>
                    <a:lnTo>
                      <a:pt x="488" y="84"/>
                    </a:lnTo>
                    <a:lnTo>
                      <a:pt x="524" y="126"/>
                    </a:lnTo>
                    <a:lnTo>
                      <a:pt x="550" y="175"/>
                    </a:lnTo>
                    <a:lnTo>
                      <a:pt x="567" y="229"/>
                    </a:lnTo>
                    <a:lnTo>
                      <a:pt x="573"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71" name="Freeform 770"/>
              <p:cNvSpPr>
                <a:spLocks/>
              </p:cNvSpPr>
              <p:nvPr/>
            </p:nvSpPr>
            <p:spPr bwMode="auto">
              <a:xfrm>
                <a:off x="13404" y="7406"/>
                <a:ext cx="221" cy="215"/>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9 h 572"/>
                  <a:gd name="T10" fmla="*/ 447 w 573"/>
                  <a:gd name="T11" fmla="*/ 523 h 572"/>
                  <a:gd name="T12" fmla="*/ 398 w 573"/>
                  <a:gd name="T13" fmla="*/ 550 h 572"/>
                  <a:gd name="T14" fmla="*/ 345 w 573"/>
                  <a:gd name="T15" fmla="*/ 567 h 572"/>
                  <a:gd name="T16" fmla="*/ 286 w 573"/>
                  <a:gd name="T17" fmla="*/ 572 h 572"/>
                  <a:gd name="T18" fmla="*/ 228 w 573"/>
                  <a:gd name="T19" fmla="*/ 567 h 572"/>
                  <a:gd name="T20" fmla="*/ 175 w 573"/>
                  <a:gd name="T21" fmla="*/ 550 h 572"/>
                  <a:gd name="T22" fmla="*/ 126 w 573"/>
                  <a:gd name="T23" fmla="*/ 523 h 572"/>
                  <a:gd name="T24" fmla="*/ 85 w 573"/>
                  <a:gd name="T25" fmla="*/ 489 h 572"/>
                  <a:gd name="T26" fmla="*/ 49 w 573"/>
                  <a:gd name="T27" fmla="*/ 446 h 572"/>
                  <a:gd name="T28" fmla="*/ 23 w 573"/>
                  <a:gd name="T29" fmla="*/ 397 h 572"/>
                  <a:gd name="T30" fmla="*/ 6 w 573"/>
                  <a:gd name="T31" fmla="*/ 344 h 572"/>
                  <a:gd name="T32" fmla="*/ 0 w 573"/>
                  <a:gd name="T33" fmla="*/ 286 h 572"/>
                  <a:gd name="T34" fmla="*/ 6 w 573"/>
                  <a:gd name="T35" fmla="*/ 229 h 572"/>
                  <a:gd name="T36" fmla="*/ 23 w 573"/>
                  <a:gd name="T37" fmla="*/ 175 h 572"/>
                  <a:gd name="T38" fmla="*/ 49 w 573"/>
                  <a:gd name="T39" fmla="*/ 126 h 572"/>
                  <a:gd name="T40" fmla="*/ 85 w 573"/>
                  <a:gd name="T41" fmla="*/ 84 h 572"/>
                  <a:gd name="T42" fmla="*/ 126 w 573"/>
                  <a:gd name="T43" fmla="*/ 49 h 572"/>
                  <a:gd name="T44" fmla="*/ 175 w 573"/>
                  <a:gd name="T45" fmla="*/ 22 h 572"/>
                  <a:gd name="T46" fmla="*/ 228 w 573"/>
                  <a:gd name="T47" fmla="*/ 5 h 572"/>
                  <a:gd name="T48" fmla="*/ 286 w 573"/>
                  <a:gd name="T49" fmla="*/ 0 h 572"/>
                  <a:gd name="T50" fmla="*/ 345 w 573"/>
                  <a:gd name="T51" fmla="*/ 5 h 572"/>
                  <a:gd name="T52" fmla="*/ 398 w 573"/>
                  <a:gd name="T53" fmla="*/ 22 h 572"/>
                  <a:gd name="T54" fmla="*/ 447 w 573"/>
                  <a:gd name="T55" fmla="*/ 49 h 572"/>
                  <a:gd name="T56" fmla="*/ 488 w 573"/>
                  <a:gd name="T57" fmla="*/ 84 h 572"/>
                  <a:gd name="T58" fmla="*/ 524 w 573"/>
                  <a:gd name="T59" fmla="*/ 126 h 572"/>
                  <a:gd name="T60" fmla="*/ 550 w 573"/>
                  <a:gd name="T61" fmla="*/ 175 h 572"/>
                  <a:gd name="T62" fmla="*/ 567 w 573"/>
                  <a:gd name="T63" fmla="*/ 229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9"/>
                    </a:lnTo>
                    <a:lnTo>
                      <a:pt x="447" y="523"/>
                    </a:lnTo>
                    <a:lnTo>
                      <a:pt x="398"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8" y="22"/>
                    </a:lnTo>
                    <a:lnTo>
                      <a:pt x="447" y="49"/>
                    </a:lnTo>
                    <a:lnTo>
                      <a:pt x="488" y="84"/>
                    </a:lnTo>
                    <a:lnTo>
                      <a:pt x="524" y="126"/>
                    </a:lnTo>
                    <a:lnTo>
                      <a:pt x="550" y="175"/>
                    </a:lnTo>
                    <a:lnTo>
                      <a:pt x="567" y="229"/>
                    </a:lnTo>
                    <a:lnTo>
                      <a:pt x="573"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72" name="Freeform 771"/>
              <p:cNvSpPr>
                <a:spLocks/>
              </p:cNvSpPr>
              <p:nvPr/>
            </p:nvSpPr>
            <p:spPr bwMode="auto">
              <a:xfrm>
                <a:off x="13404" y="7406"/>
                <a:ext cx="221" cy="215"/>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9 h 572"/>
                  <a:gd name="T10" fmla="*/ 447 w 573"/>
                  <a:gd name="T11" fmla="*/ 523 h 572"/>
                  <a:gd name="T12" fmla="*/ 398 w 573"/>
                  <a:gd name="T13" fmla="*/ 550 h 572"/>
                  <a:gd name="T14" fmla="*/ 345 w 573"/>
                  <a:gd name="T15" fmla="*/ 567 h 572"/>
                  <a:gd name="T16" fmla="*/ 286 w 573"/>
                  <a:gd name="T17" fmla="*/ 572 h 572"/>
                  <a:gd name="T18" fmla="*/ 228 w 573"/>
                  <a:gd name="T19" fmla="*/ 567 h 572"/>
                  <a:gd name="T20" fmla="*/ 175 w 573"/>
                  <a:gd name="T21" fmla="*/ 550 h 572"/>
                  <a:gd name="T22" fmla="*/ 126 w 573"/>
                  <a:gd name="T23" fmla="*/ 523 h 572"/>
                  <a:gd name="T24" fmla="*/ 85 w 573"/>
                  <a:gd name="T25" fmla="*/ 489 h 572"/>
                  <a:gd name="T26" fmla="*/ 49 w 573"/>
                  <a:gd name="T27" fmla="*/ 446 h 572"/>
                  <a:gd name="T28" fmla="*/ 23 w 573"/>
                  <a:gd name="T29" fmla="*/ 397 h 572"/>
                  <a:gd name="T30" fmla="*/ 6 w 573"/>
                  <a:gd name="T31" fmla="*/ 344 h 572"/>
                  <a:gd name="T32" fmla="*/ 0 w 573"/>
                  <a:gd name="T33" fmla="*/ 286 h 572"/>
                  <a:gd name="T34" fmla="*/ 6 w 573"/>
                  <a:gd name="T35" fmla="*/ 229 h 572"/>
                  <a:gd name="T36" fmla="*/ 23 w 573"/>
                  <a:gd name="T37" fmla="*/ 175 h 572"/>
                  <a:gd name="T38" fmla="*/ 49 w 573"/>
                  <a:gd name="T39" fmla="*/ 126 h 572"/>
                  <a:gd name="T40" fmla="*/ 85 w 573"/>
                  <a:gd name="T41" fmla="*/ 84 h 572"/>
                  <a:gd name="T42" fmla="*/ 126 w 573"/>
                  <a:gd name="T43" fmla="*/ 49 h 572"/>
                  <a:gd name="T44" fmla="*/ 175 w 573"/>
                  <a:gd name="T45" fmla="*/ 22 h 572"/>
                  <a:gd name="T46" fmla="*/ 228 w 573"/>
                  <a:gd name="T47" fmla="*/ 5 h 572"/>
                  <a:gd name="T48" fmla="*/ 286 w 573"/>
                  <a:gd name="T49" fmla="*/ 0 h 572"/>
                  <a:gd name="T50" fmla="*/ 345 w 573"/>
                  <a:gd name="T51" fmla="*/ 5 h 572"/>
                  <a:gd name="T52" fmla="*/ 398 w 573"/>
                  <a:gd name="T53" fmla="*/ 22 h 572"/>
                  <a:gd name="T54" fmla="*/ 447 w 573"/>
                  <a:gd name="T55" fmla="*/ 49 h 572"/>
                  <a:gd name="T56" fmla="*/ 488 w 573"/>
                  <a:gd name="T57" fmla="*/ 84 h 572"/>
                  <a:gd name="T58" fmla="*/ 524 w 573"/>
                  <a:gd name="T59" fmla="*/ 126 h 572"/>
                  <a:gd name="T60" fmla="*/ 550 w 573"/>
                  <a:gd name="T61" fmla="*/ 175 h 572"/>
                  <a:gd name="T62" fmla="*/ 567 w 573"/>
                  <a:gd name="T63" fmla="*/ 229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9"/>
                    </a:lnTo>
                    <a:lnTo>
                      <a:pt x="447" y="523"/>
                    </a:lnTo>
                    <a:lnTo>
                      <a:pt x="398"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8" y="22"/>
                    </a:lnTo>
                    <a:lnTo>
                      <a:pt x="447" y="49"/>
                    </a:lnTo>
                    <a:lnTo>
                      <a:pt x="488" y="84"/>
                    </a:lnTo>
                    <a:lnTo>
                      <a:pt x="524" y="126"/>
                    </a:lnTo>
                    <a:lnTo>
                      <a:pt x="550" y="175"/>
                    </a:lnTo>
                    <a:lnTo>
                      <a:pt x="567" y="229"/>
                    </a:lnTo>
                    <a:lnTo>
                      <a:pt x="573"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73" name="Freeform 772"/>
              <p:cNvSpPr>
                <a:spLocks/>
              </p:cNvSpPr>
              <p:nvPr/>
            </p:nvSpPr>
            <p:spPr bwMode="auto">
              <a:xfrm>
                <a:off x="13760" y="7406"/>
                <a:ext cx="221" cy="215"/>
              </a:xfrm>
              <a:custGeom>
                <a:avLst/>
                <a:gdLst>
                  <a:gd name="T0" fmla="*/ 572 w 572"/>
                  <a:gd name="T1" fmla="*/ 286 h 572"/>
                  <a:gd name="T2" fmla="*/ 567 w 572"/>
                  <a:gd name="T3" fmla="*/ 344 h 572"/>
                  <a:gd name="T4" fmla="*/ 550 w 572"/>
                  <a:gd name="T5" fmla="*/ 397 h 572"/>
                  <a:gd name="T6" fmla="*/ 523 w 572"/>
                  <a:gd name="T7" fmla="*/ 446 h 572"/>
                  <a:gd name="T8" fmla="*/ 488 w 572"/>
                  <a:gd name="T9" fmla="*/ 489 h 572"/>
                  <a:gd name="T10" fmla="*/ 446 w 572"/>
                  <a:gd name="T11" fmla="*/ 523 h 572"/>
                  <a:gd name="T12" fmla="*/ 397 w 572"/>
                  <a:gd name="T13" fmla="*/ 550 h 572"/>
                  <a:gd name="T14" fmla="*/ 345 w 572"/>
                  <a:gd name="T15" fmla="*/ 567 h 572"/>
                  <a:gd name="T16" fmla="*/ 286 w 572"/>
                  <a:gd name="T17" fmla="*/ 572 h 572"/>
                  <a:gd name="T18" fmla="*/ 228 w 572"/>
                  <a:gd name="T19" fmla="*/ 567 h 572"/>
                  <a:gd name="T20" fmla="*/ 175 w 572"/>
                  <a:gd name="T21" fmla="*/ 550 h 572"/>
                  <a:gd name="T22" fmla="*/ 126 w 572"/>
                  <a:gd name="T23" fmla="*/ 523 h 572"/>
                  <a:gd name="T24" fmla="*/ 85 w 572"/>
                  <a:gd name="T25" fmla="*/ 489 h 572"/>
                  <a:gd name="T26" fmla="*/ 49 w 572"/>
                  <a:gd name="T27" fmla="*/ 446 h 572"/>
                  <a:gd name="T28" fmla="*/ 23 w 572"/>
                  <a:gd name="T29" fmla="*/ 397 h 572"/>
                  <a:gd name="T30" fmla="*/ 6 w 572"/>
                  <a:gd name="T31" fmla="*/ 344 h 572"/>
                  <a:gd name="T32" fmla="*/ 0 w 572"/>
                  <a:gd name="T33" fmla="*/ 286 h 572"/>
                  <a:gd name="T34" fmla="*/ 6 w 572"/>
                  <a:gd name="T35" fmla="*/ 229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28 w 572"/>
                  <a:gd name="T47" fmla="*/ 5 h 572"/>
                  <a:gd name="T48" fmla="*/ 286 w 572"/>
                  <a:gd name="T49" fmla="*/ 0 h 572"/>
                  <a:gd name="T50" fmla="*/ 345 w 572"/>
                  <a:gd name="T51" fmla="*/ 5 h 572"/>
                  <a:gd name="T52" fmla="*/ 397 w 572"/>
                  <a:gd name="T53" fmla="*/ 22 h 572"/>
                  <a:gd name="T54" fmla="*/ 446 w 572"/>
                  <a:gd name="T55" fmla="*/ 49 h 572"/>
                  <a:gd name="T56" fmla="*/ 488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8" y="489"/>
                    </a:lnTo>
                    <a:lnTo>
                      <a:pt x="446" y="523"/>
                    </a:lnTo>
                    <a:lnTo>
                      <a:pt x="397"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3" y="126"/>
                    </a:lnTo>
                    <a:lnTo>
                      <a:pt x="550" y="175"/>
                    </a:lnTo>
                    <a:lnTo>
                      <a:pt x="567" y="229"/>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74" name="Freeform 773"/>
              <p:cNvSpPr>
                <a:spLocks/>
              </p:cNvSpPr>
              <p:nvPr/>
            </p:nvSpPr>
            <p:spPr bwMode="auto">
              <a:xfrm>
                <a:off x="13760" y="7406"/>
                <a:ext cx="221" cy="215"/>
              </a:xfrm>
              <a:custGeom>
                <a:avLst/>
                <a:gdLst>
                  <a:gd name="T0" fmla="*/ 572 w 572"/>
                  <a:gd name="T1" fmla="*/ 286 h 572"/>
                  <a:gd name="T2" fmla="*/ 567 w 572"/>
                  <a:gd name="T3" fmla="*/ 344 h 572"/>
                  <a:gd name="T4" fmla="*/ 550 w 572"/>
                  <a:gd name="T5" fmla="*/ 397 h 572"/>
                  <a:gd name="T6" fmla="*/ 523 w 572"/>
                  <a:gd name="T7" fmla="*/ 446 h 572"/>
                  <a:gd name="T8" fmla="*/ 488 w 572"/>
                  <a:gd name="T9" fmla="*/ 489 h 572"/>
                  <a:gd name="T10" fmla="*/ 446 w 572"/>
                  <a:gd name="T11" fmla="*/ 523 h 572"/>
                  <a:gd name="T12" fmla="*/ 397 w 572"/>
                  <a:gd name="T13" fmla="*/ 550 h 572"/>
                  <a:gd name="T14" fmla="*/ 345 w 572"/>
                  <a:gd name="T15" fmla="*/ 567 h 572"/>
                  <a:gd name="T16" fmla="*/ 286 w 572"/>
                  <a:gd name="T17" fmla="*/ 572 h 572"/>
                  <a:gd name="T18" fmla="*/ 228 w 572"/>
                  <a:gd name="T19" fmla="*/ 567 h 572"/>
                  <a:gd name="T20" fmla="*/ 175 w 572"/>
                  <a:gd name="T21" fmla="*/ 550 h 572"/>
                  <a:gd name="T22" fmla="*/ 126 w 572"/>
                  <a:gd name="T23" fmla="*/ 523 h 572"/>
                  <a:gd name="T24" fmla="*/ 85 w 572"/>
                  <a:gd name="T25" fmla="*/ 489 h 572"/>
                  <a:gd name="T26" fmla="*/ 49 w 572"/>
                  <a:gd name="T27" fmla="*/ 446 h 572"/>
                  <a:gd name="T28" fmla="*/ 23 w 572"/>
                  <a:gd name="T29" fmla="*/ 397 h 572"/>
                  <a:gd name="T30" fmla="*/ 6 w 572"/>
                  <a:gd name="T31" fmla="*/ 344 h 572"/>
                  <a:gd name="T32" fmla="*/ 0 w 572"/>
                  <a:gd name="T33" fmla="*/ 286 h 572"/>
                  <a:gd name="T34" fmla="*/ 6 w 572"/>
                  <a:gd name="T35" fmla="*/ 229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28 w 572"/>
                  <a:gd name="T47" fmla="*/ 5 h 572"/>
                  <a:gd name="T48" fmla="*/ 286 w 572"/>
                  <a:gd name="T49" fmla="*/ 0 h 572"/>
                  <a:gd name="T50" fmla="*/ 345 w 572"/>
                  <a:gd name="T51" fmla="*/ 5 h 572"/>
                  <a:gd name="T52" fmla="*/ 397 w 572"/>
                  <a:gd name="T53" fmla="*/ 22 h 572"/>
                  <a:gd name="T54" fmla="*/ 446 w 572"/>
                  <a:gd name="T55" fmla="*/ 49 h 572"/>
                  <a:gd name="T56" fmla="*/ 488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8" y="489"/>
                    </a:lnTo>
                    <a:lnTo>
                      <a:pt x="446" y="523"/>
                    </a:lnTo>
                    <a:lnTo>
                      <a:pt x="397"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3" y="126"/>
                    </a:lnTo>
                    <a:lnTo>
                      <a:pt x="550" y="175"/>
                    </a:lnTo>
                    <a:lnTo>
                      <a:pt x="567" y="229"/>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75" name="Freeform 774"/>
              <p:cNvSpPr>
                <a:spLocks/>
              </p:cNvSpPr>
              <p:nvPr/>
            </p:nvSpPr>
            <p:spPr bwMode="auto">
              <a:xfrm>
                <a:off x="12651" y="6394"/>
                <a:ext cx="236" cy="762"/>
              </a:xfrm>
              <a:custGeom>
                <a:avLst/>
                <a:gdLst>
                  <a:gd name="T0" fmla="*/ 610 w 610"/>
                  <a:gd name="T1" fmla="*/ 1843 h 2035"/>
                  <a:gd name="T2" fmla="*/ 605 w 610"/>
                  <a:gd name="T3" fmla="*/ 1886 h 2035"/>
                  <a:gd name="T4" fmla="*/ 588 w 610"/>
                  <a:gd name="T5" fmla="*/ 1928 h 2035"/>
                  <a:gd name="T6" fmla="*/ 561 w 610"/>
                  <a:gd name="T7" fmla="*/ 1963 h 2035"/>
                  <a:gd name="T8" fmla="*/ 529 w 610"/>
                  <a:gd name="T9" fmla="*/ 1993 h 2035"/>
                  <a:gd name="T10" fmla="*/ 490 w 610"/>
                  <a:gd name="T11" fmla="*/ 2016 h 2035"/>
                  <a:gd name="T12" fmla="*/ 448 w 610"/>
                  <a:gd name="T13" fmla="*/ 2029 h 2035"/>
                  <a:gd name="T14" fmla="*/ 403 w 610"/>
                  <a:gd name="T15" fmla="*/ 2035 h 2035"/>
                  <a:gd name="T16" fmla="*/ 358 w 610"/>
                  <a:gd name="T17" fmla="*/ 2029 h 2035"/>
                  <a:gd name="T18" fmla="*/ 316 w 610"/>
                  <a:gd name="T19" fmla="*/ 2016 h 2035"/>
                  <a:gd name="T20" fmla="*/ 277 w 610"/>
                  <a:gd name="T21" fmla="*/ 1993 h 2035"/>
                  <a:gd name="T22" fmla="*/ 245 w 610"/>
                  <a:gd name="T23" fmla="*/ 1963 h 2035"/>
                  <a:gd name="T24" fmla="*/ 218 w 610"/>
                  <a:gd name="T25" fmla="*/ 1928 h 2035"/>
                  <a:gd name="T26" fmla="*/ 202 w 610"/>
                  <a:gd name="T27" fmla="*/ 1886 h 2035"/>
                  <a:gd name="T28" fmla="*/ 196 w 610"/>
                  <a:gd name="T29" fmla="*/ 1843 h 2035"/>
                  <a:gd name="T30" fmla="*/ 196 w 610"/>
                  <a:gd name="T31" fmla="*/ 1837 h 2035"/>
                  <a:gd name="T32" fmla="*/ 196 w 610"/>
                  <a:gd name="T33" fmla="*/ 1818 h 2035"/>
                  <a:gd name="T34" fmla="*/ 196 w 610"/>
                  <a:gd name="T35" fmla="*/ 1788 h 2035"/>
                  <a:gd name="T36" fmla="*/ 196 w 610"/>
                  <a:gd name="T37" fmla="*/ 1750 h 2035"/>
                  <a:gd name="T38" fmla="*/ 196 w 610"/>
                  <a:gd name="T39" fmla="*/ 1703 h 2035"/>
                  <a:gd name="T40" fmla="*/ 196 w 610"/>
                  <a:gd name="T41" fmla="*/ 1652 h 2035"/>
                  <a:gd name="T42" fmla="*/ 196 w 610"/>
                  <a:gd name="T43" fmla="*/ 1596 h 2035"/>
                  <a:gd name="T44" fmla="*/ 196 w 610"/>
                  <a:gd name="T45" fmla="*/ 1536 h 2035"/>
                  <a:gd name="T46" fmla="*/ 196 w 610"/>
                  <a:gd name="T47" fmla="*/ 1475 h 2035"/>
                  <a:gd name="T48" fmla="*/ 196 w 610"/>
                  <a:gd name="T49" fmla="*/ 1413 h 2035"/>
                  <a:gd name="T50" fmla="*/ 196 w 610"/>
                  <a:gd name="T51" fmla="*/ 1355 h 2035"/>
                  <a:gd name="T52" fmla="*/ 196 w 610"/>
                  <a:gd name="T53" fmla="*/ 1298 h 2035"/>
                  <a:gd name="T54" fmla="*/ 196 w 610"/>
                  <a:gd name="T55" fmla="*/ 1246 h 2035"/>
                  <a:gd name="T56" fmla="*/ 196 w 610"/>
                  <a:gd name="T57" fmla="*/ 1199 h 2035"/>
                  <a:gd name="T58" fmla="*/ 196 w 610"/>
                  <a:gd name="T59" fmla="*/ 1161 h 2035"/>
                  <a:gd name="T60" fmla="*/ 196 w 610"/>
                  <a:gd name="T61" fmla="*/ 1131 h 2035"/>
                  <a:gd name="T62" fmla="*/ 196 w 610"/>
                  <a:gd name="T63" fmla="*/ 1112 h 2035"/>
                  <a:gd name="T64" fmla="*/ 196 w 610"/>
                  <a:gd name="T65" fmla="*/ 1104 h 2035"/>
                  <a:gd name="T66" fmla="*/ 156 w 610"/>
                  <a:gd name="T67" fmla="*/ 1101 h 2035"/>
                  <a:gd name="T68" fmla="*/ 122 w 610"/>
                  <a:gd name="T69" fmla="*/ 1087 h 2035"/>
                  <a:gd name="T70" fmla="*/ 90 w 610"/>
                  <a:gd name="T71" fmla="*/ 1065 h 2035"/>
                  <a:gd name="T72" fmla="*/ 64 w 610"/>
                  <a:gd name="T73" fmla="*/ 1038 h 2035"/>
                  <a:gd name="T74" fmla="*/ 41 w 610"/>
                  <a:gd name="T75" fmla="*/ 1004 h 2035"/>
                  <a:gd name="T76" fmla="*/ 25 w 610"/>
                  <a:gd name="T77" fmla="*/ 969 h 2035"/>
                  <a:gd name="T78" fmla="*/ 11 w 610"/>
                  <a:gd name="T79" fmla="*/ 927 h 2035"/>
                  <a:gd name="T80" fmla="*/ 2 w 610"/>
                  <a:gd name="T81" fmla="*/ 884 h 2035"/>
                  <a:gd name="T82" fmla="*/ 0 w 610"/>
                  <a:gd name="T83" fmla="*/ 841 h 2035"/>
                  <a:gd name="T84" fmla="*/ 0 w 610"/>
                  <a:gd name="T85" fmla="*/ 317 h 2035"/>
                  <a:gd name="T86" fmla="*/ 6 w 610"/>
                  <a:gd name="T87" fmla="*/ 260 h 2035"/>
                  <a:gd name="T88" fmla="*/ 19 w 610"/>
                  <a:gd name="T89" fmla="*/ 208 h 2035"/>
                  <a:gd name="T90" fmla="*/ 41 w 610"/>
                  <a:gd name="T91" fmla="*/ 159 h 2035"/>
                  <a:gd name="T92" fmla="*/ 73 w 610"/>
                  <a:gd name="T93" fmla="*/ 115 h 2035"/>
                  <a:gd name="T94" fmla="*/ 109 w 610"/>
                  <a:gd name="T95" fmla="*/ 76 h 2035"/>
                  <a:gd name="T96" fmla="*/ 153 w 610"/>
                  <a:gd name="T97" fmla="*/ 44 h 2035"/>
                  <a:gd name="T98" fmla="*/ 202 w 610"/>
                  <a:gd name="T99" fmla="*/ 21 h 2035"/>
                  <a:gd name="T100" fmla="*/ 254 w 610"/>
                  <a:gd name="T101" fmla="*/ 6 h 2035"/>
                  <a:gd name="T102" fmla="*/ 309 w 610"/>
                  <a:gd name="T103" fmla="*/ 0 h 2035"/>
                  <a:gd name="T104" fmla="*/ 363 w 610"/>
                  <a:gd name="T105" fmla="*/ 6 h 2035"/>
                  <a:gd name="T106" fmla="*/ 416 w 610"/>
                  <a:gd name="T107" fmla="*/ 21 h 2035"/>
                  <a:gd name="T108" fmla="*/ 463 w 610"/>
                  <a:gd name="T109" fmla="*/ 44 h 2035"/>
                  <a:gd name="T110" fmla="*/ 505 w 610"/>
                  <a:gd name="T111" fmla="*/ 76 h 2035"/>
                  <a:gd name="T112" fmla="*/ 540 w 610"/>
                  <a:gd name="T113" fmla="*/ 115 h 2035"/>
                  <a:gd name="T114" fmla="*/ 571 w 610"/>
                  <a:gd name="T115" fmla="*/ 159 h 2035"/>
                  <a:gd name="T116" fmla="*/ 591 w 610"/>
                  <a:gd name="T117" fmla="*/ 208 h 2035"/>
                  <a:gd name="T118" fmla="*/ 605 w 610"/>
                  <a:gd name="T119" fmla="*/ 260 h 2035"/>
                  <a:gd name="T120" fmla="*/ 610 w 610"/>
                  <a:gd name="T121" fmla="*/ 317 h 2035"/>
                  <a:gd name="T122" fmla="*/ 610 w 610"/>
                  <a:gd name="T123" fmla="*/ 1843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10" h="2035">
                    <a:moveTo>
                      <a:pt x="610" y="1843"/>
                    </a:moveTo>
                    <a:lnTo>
                      <a:pt x="605" y="1886"/>
                    </a:lnTo>
                    <a:lnTo>
                      <a:pt x="588" y="1928"/>
                    </a:lnTo>
                    <a:lnTo>
                      <a:pt x="561" y="1963"/>
                    </a:lnTo>
                    <a:lnTo>
                      <a:pt x="529" y="1993"/>
                    </a:lnTo>
                    <a:lnTo>
                      <a:pt x="490" y="2016"/>
                    </a:lnTo>
                    <a:lnTo>
                      <a:pt x="448" y="2029"/>
                    </a:lnTo>
                    <a:lnTo>
                      <a:pt x="403" y="2035"/>
                    </a:lnTo>
                    <a:lnTo>
                      <a:pt x="358" y="2029"/>
                    </a:lnTo>
                    <a:lnTo>
                      <a:pt x="316" y="2016"/>
                    </a:lnTo>
                    <a:lnTo>
                      <a:pt x="277" y="1993"/>
                    </a:lnTo>
                    <a:lnTo>
                      <a:pt x="245" y="1963"/>
                    </a:lnTo>
                    <a:lnTo>
                      <a:pt x="218" y="1928"/>
                    </a:lnTo>
                    <a:lnTo>
                      <a:pt x="202" y="1886"/>
                    </a:lnTo>
                    <a:lnTo>
                      <a:pt x="196" y="1843"/>
                    </a:lnTo>
                    <a:lnTo>
                      <a:pt x="196" y="1837"/>
                    </a:lnTo>
                    <a:lnTo>
                      <a:pt x="196" y="1818"/>
                    </a:lnTo>
                    <a:lnTo>
                      <a:pt x="196" y="1788"/>
                    </a:lnTo>
                    <a:lnTo>
                      <a:pt x="196" y="1750"/>
                    </a:lnTo>
                    <a:lnTo>
                      <a:pt x="196" y="1703"/>
                    </a:lnTo>
                    <a:lnTo>
                      <a:pt x="196" y="1652"/>
                    </a:lnTo>
                    <a:lnTo>
                      <a:pt x="196" y="1596"/>
                    </a:lnTo>
                    <a:lnTo>
                      <a:pt x="196" y="1536"/>
                    </a:lnTo>
                    <a:lnTo>
                      <a:pt x="196" y="1475"/>
                    </a:lnTo>
                    <a:lnTo>
                      <a:pt x="196" y="1413"/>
                    </a:lnTo>
                    <a:lnTo>
                      <a:pt x="196" y="1355"/>
                    </a:lnTo>
                    <a:lnTo>
                      <a:pt x="196" y="1298"/>
                    </a:lnTo>
                    <a:lnTo>
                      <a:pt x="196" y="1246"/>
                    </a:lnTo>
                    <a:lnTo>
                      <a:pt x="196" y="1199"/>
                    </a:lnTo>
                    <a:lnTo>
                      <a:pt x="196" y="1161"/>
                    </a:lnTo>
                    <a:lnTo>
                      <a:pt x="196" y="1131"/>
                    </a:lnTo>
                    <a:lnTo>
                      <a:pt x="196" y="1112"/>
                    </a:lnTo>
                    <a:lnTo>
                      <a:pt x="196" y="1104"/>
                    </a:lnTo>
                    <a:lnTo>
                      <a:pt x="156" y="1101"/>
                    </a:lnTo>
                    <a:lnTo>
                      <a:pt x="122" y="1087"/>
                    </a:lnTo>
                    <a:lnTo>
                      <a:pt x="90" y="1065"/>
                    </a:lnTo>
                    <a:lnTo>
                      <a:pt x="64" y="1038"/>
                    </a:lnTo>
                    <a:lnTo>
                      <a:pt x="41" y="1004"/>
                    </a:lnTo>
                    <a:lnTo>
                      <a:pt x="25" y="969"/>
                    </a:lnTo>
                    <a:lnTo>
                      <a:pt x="11" y="927"/>
                    </a:lnTo>
                    <a:lnTo>
                      <a:pt x="2" y="884"/>
                    </a:lnTo>
                    <a:lnTo>
                      <a:pt x="0" y="841"/>
                    </a:lnTo>
                    <a:lnTo>
                      <a:pt x="0" y="317"/>
                    </a:lnTo>
                    <a:lnTo>
                      <a:pt x="6" y="260"/>
                    </a:lnTo>
                    <a:lnTo>
                      <a:pt x="19" y="208"/>
                    </a:lnTo>
                    <a:lnTo>
                      <a:pt x="41" y="159"/>
                    </a:lnTo>
                    <a:lnTo>
                      <a:pt x="73" y="115"/>
                    </a:lnTo>
                    <a:lnTo>
                      <a:pt x="109" y="76"/>
                    </a:lnTo>
                    <a:lnTo>
                      <a:pt x="153" y="44"/>
                    </a:lnTo>
                    <a:lnTo>
                      <a:pt x="202" y="21"/>
                    </a:lnTo>
                    <a:lnTo>
                      <a:pt x="254" y="6"/>
                    </a:lnTo>
                    <a:lnTo>
                      <a:pt x="309" y="0"/>
                    </a:lnTo>
                    <a:lnTo>
                      <a:pt x="363" y="6"/>
                    </a:lnTo>
                    <a:lnTo>
                      <a:pt x="416" y="21"/>
                    </a:lnTo>
                    <a:lnTo>
                      <a:pt x="463" y="44"/>
                    </a:lnTo>
                    <a:lnTo>
                      <a:pt x="505" y="76"/>
                    </a:lnTo>
                    <a:lnTo>
                      <a:pt x="540" y="115"/>
                    </a:lnTo>
                    <a:lnTo>
                      <a:pt x="571" y="159"/>
                    </a:lnTo>
                    <a:lnTo>
                      <a:pt x="591" y="208"/>
                    </a:lnTo>
                    <a:lnTo>
                      <a:pt x="605" y="260"/>
                    </a:lnTo>
                    <a:lnTo>
                      <a:pt x="610" y="317"/>
                    </a:lnTo>
                    <a:lnTo>
                      <a:pt x="610" y="1843"/>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76" name="Freeform 775"/>
              <p:cNvSpPr>
                <a:spLocks/>
              </p:cNvSpPr>
              <p:nvPr/>
            </p:nvSpPr>
            <p:spPr bwMode="auto">
              <a:xfrm>
                <a:off x="12651" y="6394"/>
                <a:ext cx="236" cy="762"/>
              </a:xfrm>
              <a:custGeom>
                <a:avLst/>
                <a:gdLst>
                  <a:gd name="T0" fmla="*/ 610 w 610"/>
                  <a:gd name="T1" fmla="*/ 1843 h 2035"/>
                  <a:gd name="T2" fmla="*/ 605 w 610"/>
                  <a:gd name="T3" fmla="*/ 1886 h 2035"/>
                  <a:gd name="T4" fmla="*/ 588 w 610"/>
                  <a:gd name="T5" fmla="*/ 1928 h 2035"/>
                  <a:gd name="T6" fmla="*/ 561 w 610"/>
                  <a:gd name="T7" fmla="*/ 1963 h 2035"/>
                  <a:gd name="T8" fmla="*/ 529 w 610"/>
                  <a:gd name="T9" fmla="*/ 1993 h 2035"/>
                  <a:gd name="T10" fmla="*/ 490 w 610"/>
                  <a:gd name="T11" fmla="*/ 2016 h 2035"/>
                  <a:gd name="T12" fmla="*/ 448 w 610"/>
                  <a:gd name="T13" fmla="*/ 2029 h 2035"/>
                  <a:gd name="T14" fmla="*/ 403 w 610"/>
                  <a:gd name="T15" fmla="*/ 2035 h 2035"/>
                  <a:gd name="T16" fmla="*/ 358 w 610"/>
                  <a:gd name="T17" fmla="*/ 2029 h 2035"/>
                  <a:gd name="T18" fmla="*/ 316 w 610"/>
                  <a:gd name="T19" fmla="*/ 2016 h 2035"/>
                  <a:gd name="T20" fmla="*/ 277 w 610"/>
                  <a:gd name="T21" fmla="*/ 1993 h 2035"/>
                  <a:gd name="T22" fmla="*/ 245 w 610"/>
                  <a:gd name="T23" fmla="*/ 1963 h 2035"/>
                  <a:gd name="T24" fmla="*/ 218 w 610"/>
                  <a:gd name="T25" fmla="*/ 1928 h 2035"/>
                  <a:gd name="T26" fmla="*/ 202 w 610"/>
                  <a:gd name="T27" fmla="*/ 1886 h 2035"/>
                  <a:gd name="T28" fmla="*/ 196 w 610"/>
                  <a:gd name="T29" fmla="*/ 1843 h 2035"/>
                  <a:gd name="T30" fmla="*/ 196 w 610"/>
                  <a:gd name="T31" fmla="*/ 1837 h 2035"/>
                  <a:gd name="T32" fmla="*/ 196 w 610"/>
                  <a:gd name="T33" fmla="*/ 1818 h 2035"/>
                  <a:gd name="T34" fmla="*/ 196 w 610"/>
                  <a:gd name="T35" fmla="*/ 1788 h 2035"/>
                  <a:gd name="T36" fmla="*/ 196 w 610"/>
                  <a:gd name="T37" fmla="*/ 1750 h 2035"/>
                  <a:gd name="T38" fmla="*/ 196 w 610"/>
                  <a:gd name="T39" fmla="*/ 1703 h 2035"/>
                  <a:gd name="T40" fmla="*/ 196 w 610"/>
                  <a:gd name="T41" fmla="*/ 1652 h 2035"/>
                  <a:gd name="T42" fmla="*/ 196 w 610"/>
                  <a:gd name="T43" fmla="*/ 1596 h 2035"/>
                  <a:gd name="T44" fmla="*/ 196 w 610"/>
                  <a:gd name="T45" fmla="*/ 1536 h 2035"/>
                  <a:gd name="T46" fmla="*/ 196 w 610"/>
                  <a:gd name="T47" fmla="*/ 1475 h 2035"/>
                  <a:gd name="T48" fmla="*/ 196 w 610"/>
                  <a:gd name="T49" fmla="*/ 1413 h 2035"/>
                  <a:gd name="T50" fmla="*/ 196 w 610"/>
                  <a:gd name="T51" fmla="*/ 1355 h 2035"/>
                  <a:gd name="T52" fmla="*/ 196 w 610"/>
                  <a:gd name="T53" fmla="*/ 1298 h 2035"/>
                  <a:gd name="T54" fmla="*/ 196 w 610"/>
                  <a:gd name="T55" fmla="*/ 1246 h 2035"/>
                  <a:gd name="T56" fmla="*/ 196 w 610"/>
                  <a:gd name="T57" fmla="*/ 1199 h 2035"/>
                  <a:gd name="T58" fmla="*/ 196 w 610"/>
                  <a:gd name="T59" fmla="*/ 1161 h 2035"/>
                  <a:gd name="T60" fmla="*/ 196 w 610"/>
                  <a:gd name="T61" fmla="*/ 1131 h 2035"/>
                  <a:gd name="T62" fmla="*/ 196 w 610"/>
                  <a:gd name="T63" fmla="*/ 1112 h 2035"/>
                  <a:gd name="T64" fmla="*/ 196 w 610"/>
                  <a:gd name="T65" fmla="*/ 1104 h 2035"/>
                  <a:gd name="T66" fmla="*/ 156 w 610"/>
                  <a:gd name="T67" fmla="*/ 1101 h 2035"/>
                  <a:gd name="T68" fmla="*/ 122 w 610"/>
                  <a:gd name="T69" fmla="*/ 1087 h 2035"/>
                  <a:gd name="T70" fmla="*/ 90 w 610"/>
                  <a:gd name="T71" fmla="*/ 1065 h 2035"/>
                  <a:gd name="T72" fmla="*/ 64 w 610"/>
                  <a:gd name="T73" fmla="*/ 1038 h 2035"/>
                  <a:gd name="T74" fmla="*/ 41 w 610"/>
                  <a:gd name="T75" fmla="*/ 1004 h 2035"/>
                  <a:gd name="T76" fmla="*/ 25 w 610"/>
                  <a:gd name="T77" fmla="*/ 969 h 2035"/>
                  <a:gd name="T78" fmla="*/ 11 w 610"/>
                  <a:gd name="T79" fmla="*/ 927 h 2035"/>
                  <a:gd name="T80" fmla="*/ 2 w 610"/>
                  <a:gd name="T81" fmla="*/ 884 h 2035"/>
                  <a:gd name="T82" fmla="*/ 0 w 610"/>
                  <a:gd name="T83" fmla="*/ 841 h 2035"/>
                  <a:gd name="T84" fmla="*/ 0 w 610"/>
                  <a:gd name="T85" fmla="*/ 317 h 2035"/>
                  <a:gd name="T86" fmla="*/ 6 w 610"/>
                  <a:gd name="T87" fmla="*/ 260 h 2035"/>
                  <a:gd name="T88" fmla="*/ 19 w 610"/>
                  <a:gd name="T89" fmla="*/ 208 h 2035"/>
                  <a:gd name="T90" fmla="*/ 41 w 610"/>
                  <a:gd name="T91" fmla="*/ 159 h 2035"/>
                  <a:gd name="T92" fmla="*/ 73 w 610"/>
                  <a:gd name="T93" fmla="*/ 115 h 2035"/>
                  <a:gd name="T94" fmla="*/ 109 w 610"/>
                  <a:gd name="T95" fmla="*/ 76 h 2035"/>
                  <a:gd name="T96" fmla="*/ 153 w 610"/>
                  <a:gd name="T97" fmla="*/ 44 h 2035"/>
                  <a:gd name="T98" fmla="*/ 202 w 610"/>
                  <a:gd name="T99" fmla="*/ 21 h 2035"/>
                  <a:gd name="T100" fmla="*/ 254 w 610"/>
                  <a:gd name="T101" fmla="*/ 6 h 2035"/>
                  <a:gd name="T102" fmla="*/ 309 w 610"/>
                  <a:gd name="T103" fmla="*/ 0 h 2035"/>
                  <a:gd name="T104" fmla="*/ 363 w 610"/>
                  <a:gd name="T105" fmla="*/ 6 h 2035"/>
                  <a:gd name="T106" fmla="*/ 416 w 610"/>
                  <a:gd name="T107" fmla="*/ 21 h 2035"/>
                  <a:gd name="T108" fmla="*/ 463 w 610"/>
                  <a:gd name="T109" fmla="*/ 44 h 2035"/>
                  <a:gd name="T110" fmla="*/ 505 w 610"/>
                  <a:gd name="T111" fmla="*/ 76 h 2035"/>
                  <a:gd name="T112" fmla="*/ 540 w 610"/>
                  <a:gd name="T113" fmla="*/ 115 h 2035"/>
                  <a:gd name="T114" fmla="*/ 571 w 610"/>
                  <a:gd name="T115" fmla="*/ 159 h 2035"/>
                  <a:gd name="T116" fmla="*/ 591 w 610"/>
                  <a:gd name="T117" fmla="*/ 208 h 2035"/>
                  <a:gd name="T118" fmla="*/ 605 w 610"/>
                  <a:gd name="T119" fmla="*/ 260 h 2035"/>
                  <a:gd name="T120" fmla="*/ 610 w 610"/>
                  <a:gd name="T121" fmla="*/ 317 h 2035"/>
                  <a:gd name="T122" fmla="*/ 610 w 610"/>
                  <a:gd name="T123" fmla="*/ 1843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10" h="2035">
                    <a:moveTo>
                      <a:pt x="610" y="1843"/>
                    </a:moveTo>
                    <a:lnTo>
                      <a:pt x="605" y="1886"/>
                    </a:lnTo>
                    <a:lnTo>
                      <a:pt x="588" y="1928"/>
                    </a:lnTo>
                    <a:lnTo>
                      <a:pt x="561" y="1963"/>
                    </a:lnTo>
                    <a:lnTo>
                      <a:pt x="529" y="1993"/>
                    </a:lnTo>
                    <a:lnTo>
                      <a:pt x="490" y="2016"/>
                    </a:lnTo>
                    <a:lnTo>
                      <a:pt x="448" y="2029"/>
                    </a:lnTo>
                    <a:lnTo>
                      <a:pt x="403" y="2035"/>
                    </a:lnTo>
                    <a:lnTo>
                      <a:pt x="358" y="2029"/>
                    </a:lnTo>
                    <a:lnTo>
                      <a:pt x="316" y="2016"/>
                    </a:lnTo>
                    <a:lnTo>
                      <a:pt x="277" y="1993"/>
                    </a:lnTo>
                    <a:lnTo>
                      <a:pt x="245" y="1963"/>
                    </a:lnTo>
                    <a:lnTo>
                      <a:pt x="218" y="1928"/>
                    </a:lnTo>
                    <a:lnTo>
                      <a:pt x="202" y="1886"/>
                    </a:lnTo>
                    <a:lnTo>
                      <a:pt x="196" y="1843"/>
                    </a:lnTo>
                    <a:lnTo>
                      <a:pt x="196" y="1837"/>
                    </a:lnTo>
                    <a:lnTo>
                      <a:pt x="196" y="1818"/>
                    </a:lnTo>
                    <a:lnTo>
                      <a:pt x="196" y="1788"/>
                    </a:lnTo>
                    <a:lnTo>
                      <a:pt x="196" y="1750"/>
                    </a:lnTo>
                    <a:lnTo>
                      <a:pt x="196" y="1703"/>
                    </a:lnTo>
                    <a:lnTo>
                      <a:pt x="196" y="1652"/>
                    </a:lnTo>
                    <a:lnTo>
                      <a:pt x="196" y="1596"/>
                    </a:lnTo>
                    <a:lnTo>
                      <a:pt x="196" y="1536"/>
                    </a:lnTo>
                    <a:lnTo>
                      <a:pt x="196" y="1475"/>
                    </a:lnTo>
                    <a:lnTo>
                      <a:pt x="196" y="1413"/>
                    </a:lnTo>
                    <a:lnTo>
                      <a:pt x="196" y="1355"/>
                    </a:lnTo>
                    <a:lnTo>
                      <a:pt x="196" y="1298"/>
                    </a:lnTo>
                    <a:lnTo>
                      <a:pt x="196" y="1246"/>
                    </a:lnTo>
                    <a:lnTo>
                      <a:pt x="196" y="1199"/>
                    </a:lnTo>
                    <a:lnTo>
                      <a:pt x="196" y="1161"/>
                    </a:lnTo>
                    <a:lnTo>
                      <a:pt x="196" y="1131"/>
                    </a:lnTo>
                    <a:lnTo>
                      <a:pt x="196" y="1112"/>
                    </a:lnTo>
                    <a:lnTo>
                      <a:pt x="196" y="1104"/>
                    </a:lnTo>
                    <a:lnTo>
                      <a:pt x="156" y="1101"/>
                    </a:lnTo>
                    <a:lnTo>
                      <a:pt x="122" y="1087"/>
                    </a:lnTo>
                    <a:lnTo>
                      <a:pt x="90" y="1065"/>
                    </a:lnTo>
                    <a:lnTo>
                      <a:pt x="64" y="1038"/>
                    </a:lnTo>
                    <a:lnTo>
                      <a:pt x="41" y="1004"/>
                    </a:lnTo>
                    <a:lnTo>
                      <a:pt x="25" y="969"/>
                    </a:lnTo>
                    <a:lnTo>
                      <a:pt x="11" y="927"/>
                    </a:lnTo>
                    <a:lnTo>
                      <a:pt x="2" y="884"/>
                    </a:lnTo>
                    <a:lnTo>
                      <a:pt x="0" y="841"/>
                    </a:lnTo>
                    <a:lnTo>
                      <a:pt x="0" y="317"/>
                    </a:lnTo>
                    <a:lnTo>
                      <a:pt x="6" y="260"/>
                    </a:lnTo>
                    <a:lnTo>
                      <a:pt x="19" y="208"/>
                    </a:lnTo>
                    <a:lnTo>
                      <a:pt x="41" y="159"/>
                    </a:lnTo>
                    <a:lnTo>
                      <a:pt x="73" y="115"/>
                    </a:lnTo>
                    <a:lnTo>
                      <a:pt x="109" y="76"/>
                    </a:lnTo>
                    <a:lnTo>
                      <a:pt x="153" y="44"/>
                    </a:lnTo>
                    <a:lnTo>
                      <a:pt x="202" y="21"/>
                    </a:lnTo>
                    <a:lnTo>
                      <a:pt x="254" y="6"/>
                    </a:lnTo>
                    <a:lnTo>
                      <a:pt x="309" y="0"/>
                    </a:lnTo>
                    <a:lnTo>
                      <a:pt x="363" y="6"/>
                    </a:lnTo>
                    <a:lnTo>
                      <a:pt x="416" y="21"/>
                    </a:lnTo>
                    <a:lnTo>
                      <a:pt x="463" y="44"/>
                    </a:lnTo>
                    <a:lnTo>
                      <a:pt x="505" y="76"/>
                    </a:lnTo>
                    <a:lnTo>
                      <a:pt x="540" y="115"/>
                    </a:lnTo>
                    <a:lnTo>
                      <a:pt x="571" y="159"/>
                    </a:lnTo>
                    <a:lnTo>
                      <a:pt x="591" y="208"/>
                    </a:lnTo>
                    <a:lnTo>
                      <a:pt x="605" y="260"/>
                    </a:lnTo>
                    <a:lnTo>
                      <a:pt x="610" y="317"/>
                    </a:lnTo>
                    <a:lnTo>
                      <a:pt x="610" y="184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985">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77" name="Freeform 776"/>
              <p:cNvSpPr>
                <a:spLocks/>
              </p:cNvSpPr>
              <p:nvPr/>
            </p:nvSpPr>
            <p:spPr bwMode="auto">
              <a:xfrm>
                <a:off x="12657" y="6148"/>
                <a:ext cx="221" cy="214"/>
              </a:xfrm>
              <a:custGeom>
                <a:avLst/>
                <a:gdLst>
                  <a:gd name="T0" fmla="*/ 573 w 573"/>
                  <a:gd name="T1" fmla="*/ 286 h 573"/>
                  <a:gd name="T2" fmla="*/ 567 w 573"/>
                  <a:gd name="T3" fmla="*/ 345 h 573"/>
                  <a:gd name="T4" fmla="*/ 550 w 573"/>
                  <a:gd name="T5" fmla="*/ 397 h 573"/>
                  <a:gd name="T6" fmla="*/ 524 w 573"/>
                  <a:gd name="T7" fmla="*/ 446 h 573"/>
                  <a:gd name="T8" fmla="*/ 488 w 573"/>
                  <a:gd name="T9" fmla="*/ 488 h 573"/>
                  <a:gd name="T10" fmla="*/ 446 w 573"/>
                  <a:gd name="T11" fmla="*/ 524 h 573"/>
                  <a:gd name="T12" fmla="*/ 397 w 573"/>
                  <a:gd name="T13" fmla="*/ 550 h 573"/>
                  <a:gd name="T14" fmla="*/ 345 w 573"/>
                  <a:gd name="T15" fmla="*/ 567 h 573"/>
                  <a:gd name="T16" fmla="*/ 286 w 573"/>
                  <a:gd name="T17" fmla="*/ 573 h 573"/>
                  <a:gd name="T18" fmla="*/ 228 w 573"/>
                  <a:gd name="T19" fmla="*/ 567 h 573"/>
                  <a:gd name="T20" fmla="*/ 175 w 573"/>
                  <a:gd name="T21" fmla="*/ 550 h 573"/>
                  <a:gd name="T22" fmla="*/ 126 w 573"/>
                  <a:gd name="T23" fmla="*/ 524 h 573"/>
                  <a:gd name="T24" fmla="*/ 85 w 573"/>
                  <a:gd name="T25" fmla="*/ 488 h 573"/>
                  <a:gd name="T26" fmla="*/ 49 w 573"/>
                  <a:gd name="T27" fmla="*/ 446 h 573"/>
                  <a:gd name="T28" fmla="*/ 23 w 573"/>
                  <a:gd name="T29" fmla="*/ 397 h 573"/>
                  <a:gd name="T30" fmla="*/ 6 w 573"/>
                  <a:gd name="T31" fmla="*/ 345 h 573"/>
                  <a:gd name="T32" fmla="*/ 0 w 573"/>
                  <a:gd name="T33" fmla="*/ 286 h 573"/>
                  <a:gd name="T34" fmla="*/ 6 w 573"/>
                  <a:gd name="T35" fmla="*/ 228 h 573"/>
                  <a:gd name="T36" fmla="*/ 23 w 573"/>
                  <a:gd name="T37" fmla="*/ 175 h 573"/>
                  <a:gd name="T38" fmla="*/ 49 w 573"/>
                  <a:gd name="T39" fmla="*/ 126 h 573"/>
                  <a:gd name="T40" fmla="*/ 85 w 573"/>
                  <a:gd name="T41" fmla="*/ 85 h 573"/>
                  <a:gd name="T42" fmla="*/ 126 w 573"/>
                  <a:gd name="T43" fmla="*/ 49 h 573"/>
                  <a:gd name="T44" fmla="*/ 175 w 573"/>
                  <a:gd name="T45" fmla="*/ 22 h 573"/>
                  <a:gd name="T46" fmla="*/ 228 w 573"/>
                  <a:gd name="T47" fmla="*/ 6 h 573"/>
                  <a:gd name="T48" fmla="*/ 286 w 573"/>
                  <a:gd name="T49" fmla="*/ 0 h 573"/>
                  <a:gd name="T50" fmla="*/ 345 w 573"/>
                  <a:gd name="T51" fmla="*/ 6 h 573"/>
                  <a:gd name="T52" fmla="*/ 397 w 573"/>
                  <a:gd name="T53" fmla="*/ 22 h 573"/>
                  <a:gd name="T54" fmla="*/ 446 w 573"/>
                  <a:gd name="T55" fmla="*/ 49 h 573"/>
                  <a:gd name="T56" fmla="*/ 488 w 573"/>
                  <a:gd name="T57" fmla="*/ 85 h 573"/>
                  <a:gd name="T58" fmla="*/ 524 w 573"/>
                  <a:gd name="T59" fmla="*/ 126 h 573"/>
                  <a:gd name="T60" fmla="*/ 550 w 573"/>
                  <a:gd name="T61" fmla="*/ 175 h 573"/>
                  <a:gd name="T62" fmla="*/ 567 w 573"/>
                  <a:gd name="T63" fmla="*/ 228 h 573"/>
                  <a:gd name="T64" fmla="*/ 573 w 573"/>
                  <a:gd name="T65" fmla="*/ 286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3">
                    <a:moveTo>
                      <a:pt x="573" y="286"/>
                    </a:moveTo>
                    <a:lnTo>
                      <a:pt x="567" y="345"/>
                    </a:lnTo>
                    <a:lnTo>
                      <a:pt x="550" y="397"/>
                    </a:lnTo>
                    <a:lnTo>
                      <a:pt x="524" y="446"/>
                    </a:lnTo>
                    <a:lnTo>
                      <a:pt x="488" y="488"/>
                    </a:lnTo>
                    <a:lnTo>
                      <a:pt x="446" y="524"/>
                    </a:lnTo>
                    <a:lnTo>
                      <a:pt x="397" y="550"/>
                    </a:lnTo>
                    <a:lnTo>
                      <a:pt x="345" y="567"/>
                    </a:lnTo>
                    <a:lnTo>
                      <a:pt x="286" y="573"/>
                    </a:lnTo>
                    <a:lnTo>
                      <a:pt x="228" y="567"/>
                    </a:lnTo>
                    <a:lnTo>
                      <a:pt x="175" y="550"/>
                    </a:lnTo>
                    <a:lnTo>
                      <a:pt x="126" y="524"/>
                    </a:lnTo>
                    <a:lnTo>
                      <a:pt x="85" y="488"/>
                    </a:lnTo>
                    <a:lnTo>
                      <a:pt x="49" y="446"/>
                    </a:lnTo>
                    <a:lnTo>
                      <a:pt x="23" y="397"/>
                    </a:lnTo>
                    <a:lnTo>
                      <a:pt x="6" y="345"/>
                    </a:lnTo>
                    <a:lnTo>
                      <a:pt x="0" y="286"/>
                    </a:lnTo>
                    <a:lnTo>
                      <a:pt x="6" y="228"/>
                    </a:lnTo>
                    <a:lnTo>
                      <a:pt x="23" y="175"/>
                    </a:lnTo>
                    <a:lnTo>
                      <a:pt x="49" y="126"/>
                    </a:lnTo>
                    <a:lnTo>
                      <a:pt x="85" y="85"/>
                    </a:lnTo>
                    <a:lnTo>
                      <a:pt x="126" y="49"/>
                    </a:lnTo>
                    <a:lnTo>
                      <a:pt x="175" y="22"/>
                    </a:lnTo>
                    <a:lnTo>
                      <a:pt x="228" y="6"/>
                    </a:lnTo>
                    <a:lnTo>
                      <a:pt x="286" y="0"/>
                    </a:lnTo>
                    <a:lnTo>
                      <a:pt x="345" y="6"/>
                    </a:lnTo>
                    <a:lnTo>
                      <a:pt x="397" y="22"/>
                    </a:lnTo>
                    <a:lnTo>
                      <a:pt x="446" y="49"/>
                    </a:lnTo>
                    <a:lnTo>
                      <a:pt x="488" y="85"/>
                    </a:lnTo>
                    <a:lnTo>
                      <a:pt x="524" y="126"/>
                    </a:lnTo>
                    <a:lnTo>
                      <a:pt x="550" y="175"/>
                    </a:lnTo>
                    <a:lnTo>
                      <a:pt x="567" y="228"/>
                    </a:lnTo>
                    <a:lnTo>
                      <a:pt x="573"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78" name="Freeform 777"/>
              <p:cNvSpPr>
                <a:spLocks/>
              </p:cNvSpPr>
              <p:nvPr/>
            </p:nvSpPr>
            <p:spPr bwMode="auto">
              <a:xfrm>
                <a:off x="12657" y="6148"/>
                <a:ext cx="221" cy="214"/>
              </a:xfrm>
              <a:custGeom>
                <a:avLst/>
                <a:gdLst>
                  <a:gd name="T0" fmla="*/ 573 w 573"/>
                  <a:gd name="T1" fmla="*/ 286 h 573"/>
                  <a:gd name="T2" fmla="*/ 567 w 573"/>
                  <a:gd name="T3" fmla="*/ 345 h 573"/>
                  <a:gd name="T4" fmla="*/ 550 w 573"/>
                  <a:gd name="T5" fmla="*/ 397 h 573"/>
                  <a:gd name="T6" fmla="*/ 524 w 573"/>
                  <a:gd name="T7" fmla="*/ 446 h 573"/>
                  <a:gd name="T8" fmla="*/ 488 w 573"/>
                  <a:gd name="T9" fmla="*/ 488 h 573"/>
                  <a:gd name="T10" fmla="*/ 446 w 573"/>
                  <a:gd name="T11" fmla="*/ 524 h 573"/>
                  <a:gd name="T12" fmla="*/ 397 w 573"/>
                  <a:gd name="T13" fmla="*/ 550 h 573"/>
                  <a:gd name="T14" fmla="*/ 345 w 573"/>
                  <a:gd name="T15" fmla="*/ 567 h 573"/>
                  <a:gd name="T16" fmla="*/ 286 w 573"/>
                  <a:gd name="T17" fmla="*/ 573 h 573"/>
                  <a:gd name="T18" fmla="*/ 228 w 573"/>
                  <a:gd name="T19" fmla="*/ 567 h 573"/>
                  <a:gd name="T20" fmla="*/ 175 w 573"/>
                  <a:gd name="T21" fmla="*/ 550 h 573"/>
                  <a:gd name="T22" fmla="*/ 126 w 573"/>
                  <a:gd name="T23" fmla="*/ 524 h 573"/>
                  <a:gd name="T24" fmla="*/ 85 w 573"/>
                  <a:gd name="T25" fmla="*/ 488 h 573"/>
                  <a:gd name="T26" fmla="*/ 49 w 573"/>
                  <a:gd name="T27" fmla="*/ 446 h 573"/>
                  <a:gd name="T28" fmla="*/ 23 w 573"/>
                  <a:gd name="T29" fmla="*/ 397 h 573"/>
                  <a:gd name="T30" fmla="*/ 6 w 573"/>
                  <a:gd name="T31" fmla="*/ 345 h 573"/>
                  <a:gd name="T32" fmla="*/ 0 w 573"/>
                  <a:gd name="T33" fmla="*/ 286 h 573"/>
                  <a:gd name="T34" fmla="*/ 6 w 573"/>
                  <a:gd name="T35" fmla="*/ 228 h 573"/>
                  <a:gd name="T36" fmla="*/ 23 w 573"/>
                  <a:gd name="T37" fmla="*/ 175 h 573"/>
                  <a:gd name="T38" fmla="*/ 49 w 573"/>
                  <a:gd name="T39" fmla="*/ 126 h 573"/>
                  <a:gd name="T40" fmla="*/ 85 w 573"/>
                  <a:gd name="T41" fmla="*/ 85 h 573"/>
                  <a:gd name="T42" fmla="*/ 126 w 573"/>
                  <a:gd name="T43" fmla="*/ 49 h 573"/>
                  <a:gd name="T44" fmla="*/ 175 w 573"/>
                  <a:gd name="T45" fmla="*/ 22 h 573"/>
                  <a:gd name="T46" fmla="*/ 228 w 573"/>
                  <a:gd name="T47" fmla="*/ 6 h 573"/>
                  <a:gd name="T48" fmla="*/ 286 w 573"/>
                  <a:gd name="T49" fmla="*/ 0 h 573"/>
                  <a:gd name="T50" fmla="*/ 345 w 573"/>
                  <a:gd name="T51" fmla="*/ 6 h 573"/>
                  <a:gd name="T52" fmla="*/ 397 w 573"/>
                  <a:gd name="T53" fmla="*/ 22 h 573"/>
                  <a:gd name="T54" fmla="*/ 446 w 573"/>
                  <a:gd name="T55" fmla="*/ 49 h 573"/>
                  <a:gd name="T56" fmla="*/ 488 w 573"/>
                  <a:gd name="T57" fmla="*/ 85 h 573"/>
                  <a:gd name="T58" fmla="*/ 524 w 573"/>
                  <a:gd name="T59" fmla="*/ 126 h 573"/>
                  <a:gd name="T60" fmla="*/ 550 w 573"/>
                  <a:gd name="T61" fmla="*/ 175 h 573"/>
                  <a:gd name="T62" fmla="*/ 567 w 573"/>
                  <a:gd name="T63" fmla="*/ 228 h 573"/>
                  <a:gd name="T64" fmla="*/ 573 w 573"/>
                  <a:gd name="T65" fmla="*/ 286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3">
                    <a:moveTo>
                      <a:pt x="573" y="286"/>
                    </a:moveTo>
                    <a:lnTo>
                      <a:pt x="567" y="345"/>
                    </a:lnTo>
                    <a:lnTo>
                      <a:pt x="550" y="397"/>
                    </a:lnTo>
                    <a:lnTo>
                      <a:pt x="524" y="446"/>
                    </a:lnTo>
                    <a:lnTo>
                      <a:pt x="488" y="488"/>
                    </a:lnTo>
                    <a:lnTo>
                      <a:pt x="446" y="524"/>
                    </a:lnTo>
                    <a:lnTo>
                      <a:pt x="397" y="550"/>
                    </a:lnTo>
                    <a:lnTo>
                      <a:pt x="345" y="567"/>
                    </a:lnTo>
                    <a:lnTo>
                      <a:pt x="286" y="573"/>
                    </a:lnTo>
                    <a:lnTo>
                      <a:pt x="228" y="567"/>
                    </a:lnTo>
                    <a:lnTo>
                      <a:pt x="175" y="550"/>
                    </a:lnTo>
                    <a:lnTo>
                      <a:pt x="126" y="524"/>
                    </a:lnTo>
                    <a:lnTo>
                      <a:pt x="85" y="488"/>
                    </a:lnTo>
                    <a:lnTo>
                      <a:pt x="49" y="446"/>
                    </a:lnTo>
                    <a:lnTo>
                      <a:pt x="23" y="397"/>
                    </a:lnTo>
                    <a:lnTo>
                      <a:pt x="6" y="345"/>
                    </a:lnTo>
                    <a:lnTo>
                      <a:pt x="0" y="286"/>
                    </a:lnTo>
                    <a:lnTo>
                      <a:pt x="6" y="228"/>
                    </a:lnTo>
                    <a:lnTo>
                      <a:pt x="23" y="175"/>
                    </a:lnTo>
                    <a:lnTo>
                      <a:pt x="49" y="126"/>
                    </a:lnTo>
                    <a:lnTo>
                      <a:pt x="85" y="85"/>
                    </a:lnTo>
                    <a:lnTo>
                      <a:pt x="126" y="49"/>
                    </a:lnTo>
                    <a:lnTo>
                      <a:pt x="175" y="22"/>
                    </a:lnTo>
                    <a:lnTo>
                      <a:pt x="228" y="6"/>
                    </a:lnTo>
                    <a:lnTo>
                      <a:pt x="286" y="0"/>
                    </a:lnTo>
                    <a:lnTo>
                      <a:pt x="345" y="6"/>
                    </a:lnTo>
                    <a:lnTo>
                      <a:pt x="397" y="22"/>
                    </a:lnTo>
                    <a:lnTo>
                      <a:pt x="446" y="49"/>
                    </a:lnTo>
                    <a:lnTo>
                      <a:pt x="488" y="85"/>
                    </a:lnTo>
                    <a:lnTo>
                      <a:pt x="524" y="126"/>
                    </a:lnTo>
                    <a:lnTo>
                      <a:pt x="550" y="175"/>
                    </a:lnTo>
                    <a:lnTo>
                      <a:pt x="567" y="228"/>
                    </a:lnTo>
                    <a:lnTo>
                      <a:pt x="573"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grpSp>
      </p:grpSp>
      <p:grpSp>
        <p:nvGrpSpPr>
          <p:cNvPr id="643" name="Group 642"/>
          <p:cNvGrpSpPr/>
          <p:nvPr/>
        </p:nvGrpSpPr>
        <p:grpSpPr>
          <a:xfrm>
            <a:off x="369377" y="3397531"/>
            <a:ext cx="2059450" cy="1592358"/>
            <a:chOff x="0" y="0"/>
            <a:chExt cx="2653665" cy="1653540"/>
          </a:xfrm>
        </p:grpSpPr>
        <p:sp>
          <p:nvSpPr>
            <p:cNvPr id="738" name="AutoShape 153"/>
            <p:cNvSpPr>
              <a:spLocks noChangeArrowheads="1"/>
            </p:cNvSpPr>
            <p:nvPr/>
          </p:nvSpPr>
          <p:spPr bwMode="auto">
            <a:xfrm rot="16200000">
              <a:off x="504825" y="-495300"/>
              <a:ext cx="1645920" cy="2651760"/>
            </a:xfrm>
            <a:prstGeom prst="round2DiagRect">
              <a:avLst/>
            </a:prstGeom>
            <a:solidFill>
              <a:srgbClr val="CCECFF"/>
            </a:solidFill>
            <a:ln w="2857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t" anchorCtr="0" upright="1">
              <a:noAutofit/>
            </a:bodyPr>
            <a:lstStyle/>
            <a:p>
              <a:endParaRPr lang="en-US" sz="2800" dirty="0"/>
            </a:p>
          </p:txBody>
        </p:sp>
        <p:sp>
          <p:nvSpPr>
            <p:cNvPr id="739" name="Rectangle 738"/>
            <p:cNvSpPr>
              <a:spLocks noChangeArrowheads="1"/>
            </p:cNvSpPr>
            <p:nvPr/>
          </p:nvSpPr>
          <p:spPr bwMode="auto">
            <a:xfrm>
              <a:off x="0" y="0"/>
              <a:ext cx="290830" cy="256540"/>
            </a:xfrm>
            <a:prstGeom prst="rect">
              <a:avLst/>
            </a:prstGeom>
            <a:solidFill>
              <a:srgbClr val="000000"/>
            </a:solidFill>
            <a:ln w="952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1100" b="1" dirty="0" smtClean="0">
                  <a:solidFill>
                    <a:srgbClr val="CCFFFF"/>
                  </a:solidFill>
                  <a:effectLst/>
                  <a:latin typeface="Verdana"/>
                  <a:ea typeface="Times New Roman"/>
                </a:rPr>
                <a:t>5</a:t>
              </a:r>
              <a:endParaRPr lang="en-US" sz="1100" dirty="0">
                <a:effectLst/>
                <a:latin typeface="Times New Roman"/>
                <a:ea typeface="Times New Roman"/>
              </a:endParaRPr>
            </a:p>
          </p:txBody>
        </p:sp>
        <p:sp>
          <p:nvSpPr>
            <p:cNvPr id="740" name="Text Box 100"/>
            <p:cNvSpPr txBox="1">
              <a:spLocks noChangeArrowheads="1"/>
            </p:cNvSpPr>
            <p:nvPr/>
          </p:nvSpPr>
          <p:spPr bwMode="auto">
            <a:xfrm>
              <a:off x="93214" y="1058067"/>
              <a:ext cx="2524845" cy="585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spcBef>
                  <a:spcPts val="0"/>
                </a:spcBef>
                <a:spcAft>
                  <a:spcPts val="0"/>
                </a:spcAft>
              </a:pPr>
              <a:r>
                <a:rPr lang="en-US" sz="675" b="1" dirty="0">
                  <a:effectLst/>
                  <a:latin typeface="Verdana"/>
                  <a:ea typeface="Times New Roman"/>
                </a:rPr>
                <a:t>The State Engineer conducts a hydrographic survey of the area and assists the claimants in completing their Water User’s Claims</a:t>
              </a:r>
              <a:r>
                <a:rPr lang="en-US" sz="675" b="1" dirty="0" smtClean="0">
                  <a:effectLst/>
                  <a:latin typeface="Verdana"/>
                  <a:ea typeface="Times New Roman"/>
                </a:rPr>
                <a:t>. </a:t>
              </a:r>
            </a:p>
            <a:p>
              <a:pPr marL="0" marR="0" algn="just">
                <a:spcBef>
                  <a:spcPts val="0"/>
                </a:spcBef>
                <a:spcAft>
                  <a:spcPts val="0"/>
                </a:spcAft>
              </a:pPr>
              <a:r>
                <a:rPr lang="en-US" sz="675" b="1" i="1" dirty="0" smtClean="0">
                  <a:effectLst/>
                  <a:latin typeface="Verdana"/>
                  <a:ea typeface="Times New Roman"/>
                </a:rPr>
                <a:t>(</a:t>
              </a:r>
              <a:r>
                <a:rPr lang="en-US" sz="675" b="1" i="1" dirty="0">
                  <a:effectLst/>
                  <a:latin typeface="Verdana"/>
                  <a:ea typeface="Times New Roman"/>
                </a:rPr>
                <a:t>UCA 73-4-3)</a:t>
              </a:r>
              <a:endParaRPr lang="en-US" sz="675" dirty="0">
                <a:effectLst/>
                <a:latin typeface="Times New Roman"/>
                <a:ea typeface="Times New Roman"/>
              </a:endParaRPr>
            </a:p>
          </p:txBody>
        </p:sp>
        <p:sp>
          <p:nvSpPr>
            <p:cNvPr id="741" name="Text Box 101"/>
            <p:cNvSpPr txBox="1">
              <a:spLocks noChangeArrowheads="1"/>
            </p:cNvSpPr>
            <p:nvPr/>
          </p:nvSpPr>
          <p:spPr bwMode="auto">
            <a:xfrm>
              <a:off x="342900" y="12546"/>
              <a:ext cx="1964056" cy="26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45720" rIns="0" bIns="45720" anchor="t" anchorCtr="0" upright="1">
              <a:noAutofit/>
            </a:bodyPr>
            <a:lstStyle/>
            <a:p>
              <a:pPr marL="0" marR="0" algn="ctr">
                <a:spcBef>
                  <a:spcPts val="0"/>
                </a:spcBef>
                <a:spcAft>
                  <a:spcPts val="0"/>
                </a:spcAft>
              </a:pPr>
              <a:r>
                <a:rPr lang="en-US" sz="900" b="1" i="1" dirty="0">
                  <a:effectLst/>
                  <a:latin typeface="Verdana"/>
                  <a:ea typeface="Times New Roman"/>
                </a:rPr>
                <a:t>HYDROGRAPHIC SURVEY</a:t>
              </a:r>
              <a:endParaRPr lang="en-US" sz="1100" dirty="0">
                <a:effectLst/>
                <a:latin typeface="Times New Roman"/>
                <a:ea typeface="Times New Roman"/>
              </a:endParaRPr>
            </a:p>
            <a:p>
              <a:pPr marL="0" marR="0" algn="ctr">
                <a:spcBef>
                  <a:spcPts val="0"/>
                </a:spcBef>
                <a:spcAft>
                  <a:spcPts val="0"/>
                </a:spcAft>
              </a:pPr>
              <a:r>
                <a:rPr lang="en-US" sz="900" dirty="0">
                  <a:effectLst/>
                  <a:latin typeface="Verdana"/>
                  <a:ea typeface="Times New Roman"/>
                </a:rPr>
                <a:t> </a:t>
              </a:r>
              <a:endParaRPr lang="en-US" sz="1100" dirty="0">
                <a:effectLst/>
                <a:latin typeface="Times New Roman"/>
                <a:ea typeface="Times New Roman"/>
              </a:endParaRPr>
            </a:p>
          </p:txBody>
        </p:sp>
        <p:grpSp>
          <p:nvGrpSpPr>
            <p:cNvPr id="742" name="Group 741"/>
            <p:cNvGrpSpPr>
              <a:grpSpLocks/>
            </p:cNvGrpSpPr>
            <p:nvPr/>
          </p:nvGrpSpPr>
          <p:grpSpPr bwMode="auto">
            <a:xfrm>
              <a:off x="790575" y="360339"/>
              <a:ext cx="1069975" cy="718185"/>
              <a:chOff x="8201" y="4426"/>
              <a:chExt cx="1685" cy="1240"/>
            </a:xfrm>
          </p:grpSpPr>
          <p:sp>
            <p:nvSpPr>
              <p:cNvPr id="743" name="Freeform 742"/>
              <p:cNvSpPr>
                <a:spLocks/>
              </p:cNvSpPr>
              <p:nvPr/>
            </p:nvSpPr>
            <p:spPr bwMode="auto">
              <a:xfrm>
                <a:off x="9204" y="4985"/>
                <a:ext cx="494" cy="562"/>
              </a:xfrm>
              <a:custGeom>
                <a:avLst/>
                <a:gdLst>
                  <a:gd name="T0" fmla="*/ 76 w 2978"/>
                  <a:gd name="T1" fmla="*/ 3549 h 4681"/>
                  <a:gd name="T2" fmla="*/ 480 w 2978"/>
                  <a:gd name="T3" fmla="*/ 2004 h 4681"/>
                  <a:gd name="T4" fmla="*/ 1588 w 2978"/>
                  <a:gd name="T5" fmla="*/ 0 h 4681"/>
                  <a:gd name="T6" fmla="*/ 2633 w 2978"/>
                  <a:gd name="T7" fmla="*/ 2075 h 4681"/>
                  <a:gd name="T8" fmla="*/ 2929 w 2978"/>
                  <a:gd name="T9" fmla="*/ 3427 h 4681"/>
                  <a:gd name="T10" fmla="*/ 2338 w 2978"/>
                  <a:gd name="T11" fmla="*/ 4451 h 4681"/>
                  <a:gd name="T12" fmla="*/ 937 w 2978"/>
                  <a:gd name="T13" fmla="*/ 4531 h 4681"/>
                  <a:gd name="T14" fmla="*/ 76 w 2978"/>
                  <a:gd name="T15" fmla="*/ 3549 h 46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78" h="4681">
                    <a:moveTo>
                      <a:pt x="76" y="3549"/>
                    </a:moveTo>
                    <a:cubicBezTo>
                      <a:pt x="0" y="3128"/>
                      <a:pt x="228" y="2595"/>
                      <a:pt x="480" y="2004"/>
                    </a:cubicBezTo>
                    <a:cubicBezTo>
                      <a:pt x="732" y="1413"/>
                      <a:pt x="856" y="1253"/>
                      <a:pt x="1588" y="0"/>
                    </a:cubicBezTo>
                    <a:cubicBezTo>
                      <a:pt x="1973" y="713"/>
                      <a:pt x="2394" y="1504"/>
                      <a:pt x="2633" y="2075"/>
                    </a:cubicBezTo>
                    <a:cubicBezTo>
                      <a:pt x="2856" y="2645"/>
                      <a:pt x="2978" y="3031"/>
                      <a:pt x="2929" y="3427"/>
                    </a:cubicBezTo>
                    <a:cubicBezTo>
                      <a:pt x="2880" y="3823"/>
                      <a:pt x="2670" y="4267"/>
                      <a:pt x="2338" y="4451"/>
                    </a:cubicBezTo>
                    <a:cubicBezTo>
                      <a:pt x="1994" y="4630"/>
                      <a:pt x="1314" y="4681"/>
                      <a:pt x="937" y="4531"/>
                    </a:cubicBezTo>
                    <a:cubicBezTo>
                      <a:pt x="560" y="4381"/>
                      <a:pt x="152" y="3970"/>
                      <a:pt x="76" y="3549"/>
                    </a:cubicBezTo>
                    <a:close/>
                  </a:path>
                </a:pathLst>
              </a:custGeom>
              <a:solidFill>
                <a:srgbClr val="000000"/>
              </a:solidFill>
              <a:ln w="2857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744" name="Freeform 743"/>
              <p:cNvSpPr>
                <a:spLocks/>
              </p:cNvSpPr>
              <p:nvPr/>
            </p:nvSpPr>
            <p:spPr bwMode="auto">
              <a:xfrm rot="714805">
                <a:off x="9507" y="5213"/>
                <a:ext cx="121" cy="184"/>
              </a:xfrm>
              <a:custGeom>
                <a:avLst/>
                <a:gdLst>
                  <a:gd name="T0" fmla="*/ 0 w 731"/>
                  <a:gd name="T1" fmla="*/ 14 h 1531"/>
                  <a:gd name="T2" fmla="*/ 336 w 731"/>
                  <a:gd name="T3" fmla="*/ 203 h 1531"/>
                  <a:gd name="T4" fmla="*/ 686 w 731"/>
                  <a:gd name="T5" fmla="*/ 715 h 1531"/>
                  <a:gd name="T6" fmla="*/ 604 w 731"/>
                  <a:gd name="T7" fmla="*/ 1280 h 1531"/>
                  <a:gd name="T8" fmla="*/ 216 w 731"/>
                  <a:gd name="T9" fmla="*/ 1468 h 1531"/>
                  <a:gd name="T10" fmla="*/ 283 w 731"/>
                  <a:gd name="T11" fmla="*/ 903 h 1531"/>
                  <a:gd name="T12" fmla="*/ 175 w 731"/>
                  <a:gd name="T13" fmla="*/ 378 h 1531"/>
                  <a:gd name="T14" fmla="*/ 0 w 731"/>
                  <a:gd name="T15" fmla="*/ 0 h 15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1" h="1531">
                    <a:moveTo>
                      <a:pt x="0" y="14"/>
                    </a:moveTo>
                    <a:cubicBezTo>
                      <a:pt x="56" y="46"/>
                      <a:pt x="238" y="77"/>
                      <a:pt x="336" y="203"/>
                    </a:cubicBezTo>
                    <a:cubicBezTo>
                      <a:pt x="450" y="320"/>
                      <a:pt x="641" y="536"/>
                      <a:pt x="686" y="715"/>
                    </a:cubicBezTo>
                    <a:cubicBezTo>
                      <a:pt x="731" y="894"/>
                      <a:pt x="682" y="1155"/>
                      <a:pt x="604" y="1280"/>
                    </a:cubicBezTo>
                    <a:cubicBezTo>
                      <a:pt x="526" y="1406"/>
                      <a:pt x="270" y="1531"/>
                      <a:pt x="216" y="1468"/>
                    </a:cubicBezTo>
                    <a:cubicBezTo>
                      <a:pt x="162" y="1405"/>
                      <a:pt x="290" y="1085"/>
                      <a:pt x="283" y="903"/>
                    </a:cubicBezTo>
                    <a:cubicBezTo>
                      <a:pt x="276" y="721"/>
                      <a:pt x="222" y="528"/>
                      <a:pt x="175" y="378"/>
                    </a:cubicBezTo>
                    <a:cubicBezTo>
                      <a:pt x="128" y="228"/>
                      <a:pt x="37" y="79"/>
                      <a:pt x="0" y="0"/>
                    </a:cubicBezTo>
                  </a:path>
                </a:pathLst>
              </a:custGeom>
              <a:solidFill>
                <a:srgbClr val="CCECFF"/>
              </a:solidFill>
              <a:ln>
                <a:noFill/>
              </a:ln>
              <a:effectLst/>
              <a:extLst>
                <a:ext uri="{91240B29-F687-4F45-9708-019B960494DF}">
                  <a14:hiddenLine xmlns:a14="http://schemas.microsoft.com/office/drawing/2010/main" w="28575" cap="flat" cmpd="sng">
                    <a:solidFill>
                      <a:srgbClr val="000000"/>
                    </a:solidFill>
                    <a:prstDash val="solid"/>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745" name="Freeform 744"/>
              <p:cNvSpPr>
                <a:spLocks/>
              </p:cNvSpPr>
              <p:nvPr/>
            </p:nvSpPr>
            <p:spPr bwMode="auto">
              <a:xfrm>
                <a:off x="8224" y="4429"/>
                <a:ext cx="1189" cy="653"/>
              </a:xfrm>
              <a:custGeom>
                <a:avLst/>
                <a:gdLst>
                  <a:gd name="T0" fmla="*/ 1413 w 1413"/>
                  <a:gd name="T1" fmla="*/ 0 h 901"/>
                  <a:gd name="T2" fmla="*/ 659 w 1413"/>
                  <a:gd name="T3" fmla="*/ 296 h 901"/>
                  <a:gd name="T4" fmla="*/ 753 w 1413"/>
                  <a:gd name="T5" fmla="*/ 538 h 901"/>
                  <a:gd name="T6" fmla="*/ 0 w 1413"/>
                  <a:gd name="T7" fmla="*/ 901 h 901"/>
                </a:gdLst>
                <a:ahLst/>
                <a:cxnLst>
                  <a:cxn ang="0">
                    <a:pos x="T0" y="T1"/>
                  </a:cxn>
                  <a:cxn ang="0">
                    <a:pos x="T2" y="T3"/>
                  </a:cxn>
                  <a:cxn ang="0">
                    <a:pos x="T4" y="T5"/>
                  </a:cxn>
                  <a:cxn ang="0">
                    <a:pos x="T6" y="T7"/>
                  </a:cxn>
                </a:cxnLst>
                <a:rect l="0" t="0" r="r" b="b"/>
                <a:pathLst>
                  <a:path w="1413" h="901">
                    <a:moveTo>
                      <a:pt x="1413" y="0"/>
                    </a:moveTo>
                    <a:cubicBezTo>
                      <a:pt x="1091" y="103"/>
                      <a:pt x="769" y="206"/>
                      <a:pt x="659" y="296"/>
                    </a:cubicBezTo>
                    <a:cubicBezTo>
                      <a:pt x="549" y="386"/>
                      <a:pt x="863" y="437"/>
                      <a:pt x="753" y="538"/>
                    </a:cubicBezTo>
                    <a:cubicBezTo>
                      <a:pt x="643" y="639"/>
                      <a:pt x="206" y="811"/>
                      <a:pt x="0" y="901"/>
                    </a:cubicBezTo>
                  </a:path>
                </a:pathLst>
              </a:custGeom>
              <a:noFill/>
              <a:ln w="28575" cap="flat" cmpd="sng">
                <a:solidFill>
                  <a:srgbClr val="000000"/>
                </a:solidFill>
                <a:prstDash val="solid"/>
                <a:round/>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746" name="Freeform 745"/>
              <p:cNvSpPr>
                <a:spLocks/>
              </p:cNvSpPr>
              <p:nvPr/>
            </p:nvSpPr>
            <p:spPr bwMode="auto">
              <a:xfrm>
                <a:off x="8212" y="4440"/>
                <a:ext cx="1298" cy="1008"/>
              </a:xfrm>
              <a:custGeom>
                <a:avLst/>
                <a:gdLst>
                  <a:gd name="T0" fmla="*/ 1481 w 1481"/>
                  <a:gd name="T1" fmla="*/ 0 h 1371"/>
                  <a:gd name="T2" fmla="*/ 888 w 1481"/>
                  <a:gd name="T3" fmla="*/ 295 h 1371"/>
                  <a:gd name="T4" fmla="*/ 982 w 1481"/>
                  <a:gd name="T5" fmla="*/ 537 h 1371"/>
                  <a:gd name="T6" fmla="*/ 0 w 1481"/>
                  <a:gd name="T7" fmla="*/ 1371 h 1371"/>
                </a:gdLst>
                <a:ahLst/>
                <a:cxnLst>
                  <a:cxn ang="0">
                    <a:pos x="T0" y="T1"/>
                  </a:cxn>
                  <a:cxn ang="0">
                    <a:pos x="T2" y="T3"/>
                  </a:cxn>
                  <a:cxn ang="0">
                    <a:pos x="T4" y="T5"/>
                  </a:cxn>
                  <a:cxn ang="0">
                    <a:pos x="T6" y="T7"/>
                  </a:cxn>
                </a:cxnLst>
                <a:rect l="0" t="0" r="r" b="b"/>
                <a:pathLst>
                  <a:path w="1481" h="1371">
                    <a:moveTo>
                      <a:pt x="1481" y="0"/>
                    </a:moveTo>
                    <a:cubicBezTo>
                      <a:pt x="1382" y="49"/>
                      <a:pt x="971" y="206"/>
                      <a:pt x="888" y="295"/>
                    </a:cubicBezTo>
                    <a:cubicBezTo>
                      <a:pt x="805" y="384"/>
                      <a:pt x="1130" y="358"/>
                      <a:pt x="982" y="537"/>
                    </a:cubicBezTo>
                    <a:cubicBezTo>
                      <a:pt x="834" y="716"/>
                      <a:pt x="205" y="1197"/>
                      <a:pt x="0" y="1371"/>
                    </a:cubicBezTo>
                  </a:path>
                </a:pathLst>
              </a:custGeom>
              <a:noFill/>
              <a:ln w="28575" cap="flat" cmpd="sng">
                <a:solidFill>
                  <a:srgbClr val="000000"/>
                </a:solidFill>
                <a:prstDash val="solid"/>
                <a:round/>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747" name="Freeform 746"/>
              <p:cNvSpPr>
                <a:spLocks noEditPoints="1"/>
              </p:cNvSpPr>
              <p:nvPr/>
            </p:nvSpPr>
            <p:spPr bwMode="auto">
              <a:xfrm>
                <a:off x="8201" y="4426"/>
                <a:ext cx="1685" cy="1240"/>
              </a:xfrm>
              <a:custGeom>
                <a:avLst/>
                <a:gdLst>
                  <a:gd name="T0" fmla="*/ 4474 w 4496"/>
                  <a:gd name="T1" fmla="*/ 4025 h 4498"/>
                  <a:gd name="T2" fmla="*/ 4383 w 4496"/>
                  <a:gd name="T3" fmla="*/ 4167 h 4498"/>
                  <a:gd name="T4" fmla="*/ 4340 w 4496"/>
                  <a:gd name="T5" fmla="*/ 4231 h 4498"/>
                  <a:gd name="T6" fmla="*/ 4246 w 4496"/>
                  <a:gd name="T7" fmla="*/ 4366 h 4498"/>
                  <a:gd name="T8" fmla="*/ 4178 w 4496"/>
                  <a:gd name="T9" fmla="*/ 4412 h 4498"/>
                  <a:gd name="T10" fmla="*/ 3943 w 4496"/>
                  <a:gd name="T11" fmla="*/ 4493 h 4498"/>
                  <a:gd name="T12" fmla="*/ 642 w 4496"/>
                  <a:gd name="T13" fmla="*/ 4468 h 4498"/>
                  <a:gd name="T14" fmla="*/ 559 w 4496"/>
                  <a:gd name="T15" fmla="*/ 4462 h 4498"/>
                  <a:gd name="T16" fmla="*/ 389 w 4496"/>
                  <a:gd name="T17" fmla="*/ 4447 h 4498"/>
                  <a:gd name="T18" fmla="*/ 316 w 4496"/>
                  <a:gd name="T19" fmla="*/ 4410 h 4498"/>
                  <a:gd name="T20" fmla="*/ 133 w 4496"/>
                  <a:gd name="T21" fmla="*/ 4250 h 4498"/>
                  <a:gd name="T22" fmla="*/ 77 w 4496"/>
                  <a:gd name="T23" fmla="*/ 4093 h 4498"/>
                  <a:gd name="T24" fmla="*/ 50 w 4496"/>
                  <a:gd name="T25" fmla="*/ 4020 h 4498"/>
                  <a:gd name="T26" fmla="*/ 0 w 4496"/>
                  <a:gd name="T27" fmla="*/ 3856 h 4498"/>
                  <a:gd name="T28" fmla="*/ 0 w 4496"/>
                  <a:gd name="T29" fmla="*/ 640 h 4498"/>
                  <a:gd name="T30" fmla="*/ 48 w 4496"/>
                  <a:gd name="T31" fmla="*/ 392 h 4498"/>
                  <a:gd name="T32" fmla="*/ 158 w 4496"/>
                  <a:gd name="T33" fmla="*/ 267 h 4498"/>
                  <a:gd name="T34" fmla="*/ 207 w 4496"/>
                  <a:gd name="T35" fmla="*/ 209 h 4498"/>
                  <a:gd name="T36" fmla="*/ 318 w 4496"/>
                  <a:gd name="T37" fmla="*/ 86 h 4498"/>
                  <a:gd name="T38" fmla="*/ 391 w 4496"/>
                  <a:gd name="T39" fmla="*/ 49 h 4498"/>
                  <a:gd name="T40" fmla="*/ 640 w 4496"/>
                  <a:gd name="T41" fmla="*/ 0 h 4498"/>
                  <a:gd name="T42" fmla="*/ 3939 w 4496"/>
                  <a:gd name="T43" fmla="*/ 36 h 4498"/>
                  <a:gd name="T44" fmla="*/ 4016 w 4496"/>
                  <a:gd name="T45" fmla="*/ 51 h 4498"/>
                  <a:gd name="T46" fmla="*/ 4180 w 4496"/>
                  <a:gd name="T47" fmla="*/ 88 h 4498"/>
                  <a:gd name="T48" fmla="*/ 4248 w 4496"/>
                  <a:gd name="T49" fmla="*/ 134 h 4498"/>
                  <a:gd name="T50" fmla="*/ 4408 w 4496"/>
                  <a:gd name="T51" fmla="*/ 316 h 4498"/>
                  <a:gd name="T52" fmla="*/ 4446 w 4496"/>
                  <a:gd name="T53" fmla="*/ 480 h 4498"/>
                  <a:gd name="T54" fmla="*/ 4461 w 4496"/>
                  <a:gd name="T55" fmla="*/ 557 h 4498"/>
                  <a:gd name="T56" fmla="*/ 4496 w 4496"/>
                  <a:gd name="T57" fmla="*/ 3858 h 4498"/>
                  <a:gd name="T58" fmla="*/ 4491 w 4496"/>
                  <a:gd name="T59" fmla="*/ 3944 h 4498"/>
                  <a:gd name="T60" fmla="*/ 4448 w 4496"/>
                  <a:gd name="T61" fmla="*/ 4106 h 4498"/>
                  <a:gd name="T62" fmla="*/ 4351 w 4496"/>
                  <a:gd name="T63" fmla="*/ 4240 h 4498"/>
                  <a:gd name="T64" fmla="*/ 4246 w 4496"/>
                  <a:gd name="T65" fmla="*/ 4366 h 4498"/>
                  <a:gd name="T66" fmla="*/ 4105 w 4496"/>
                  <a:gd name="T67" fmla="*/ 4449 h 4498"/>
                  <a:gd name="T68" fmla="*/ 4026 w 4496"/>
                  <a:gd name="T69" fmla="*/ 4476 h 4498"/>
                  <a:gd name="T70" fmla="*/ 3856 w 4496"/>
                  <a:gd name="T71" fmla="*/ 4498 h 4498"/>
                  <a:gd name="T72" fmla="*/ 555 w 4496"/>
                  <a:gd name="T73" fmla="*/ 4478 h 4498"/>
                  <a:gd name="T74" fmla="*/ 389 w 4496"/>
                  <a:gd name="T75" fmla="*/ 4447 h 4498"/>
                  <a:gd name="T76" fmla="*/ 248 w 4496"/>
                  <a:gd name="T77" fmla="*/ 4364 h 4498"/>
                  <a:gd name="T78" fmla="*/ 188 w 4496"/>
                  <a:gd name="T79" fmla="*/ 4310 h 4498"/>
                  <a:gd name="T80" fmla="*/ 88 w 4496"/>
                  <a:gd name="T81" fmla="*/ 4182 h 4498"/>
                  <a:gd name="T82" fmla="*/ 37 w 4496"/>
                  <a:gd name="T83" fmla="*/ 4024 h 4498"/>
                  <a:gd name="T84" fmla="*/ 0 w 4496"/>
                  <a:gd name="T85" fmla="*/ 3856 h 4498"/>
                  <a:gd name="T86" fmla="*/ 5 w 4496"/>
                  <a:gd name="T87" fmla="*/ 554 h 4498"/>
                  <a:gd name="T88" fmla="*/ 22 w 4496"/>
                  <a:gd name="T89" fmla="*/ 471 h 4498"/>
                  <a:gd name="T90" fmla="*/ 86 w 4496"/>
                  <a:gd name="T91" fmla="*/ 318 h 4498"/>
                  <a:gd name="T92" fmla="*/ 197 w 4496"/>
                  <a:gd name="T93" fmla="*/ 198 h 4498"/>
                  <a:gd name="T94" fmla="*/ 318 w 4496"/>
                  <a:gd name="T95" fmla="*/ 86 h 4498"/>
                  <a:gd name="T96" fmla="*/ 470 w 4496"/>
                  <a:gd name="T97" fmla="*/ 22 h 4498"/>
                  <a:gd name="T98" fmla="*/ 553 w 4496"/>
                  <a:gd name="T99" fmla="*/ 5 h 4498"/>
                  <a:gd name="T100" fmla="*/ 3854 w 4496"/>
                  <a:gd name="T101" fmla="*/ 0 h 4498"/>
                  <a:gd name="T102" fmla="*/ 4022 w 4496"/>
                  <a:gd name="T103" fmla="*/ 37 h 4498"/>
                  <a:gd name="T104" fmla="*/ 4180 w 4496"/>
                  <a:gd name="T105" fmla="*/ 88 h 4498"/>
                  <a:gd name="T106" fmla="*/ 4308 w 4496"/>
                  <a:gd name="T107" fmla="*/ 188 h 4498"/>
                  <a:gd name="T108" fmla="*/ 4363 w 4496"/>
                  <a:gd name="T109" fmla="*/ 248 h 4498"/>
                  <a:gd name="T110" fmla="*/ 4446 w 4496"/>
                  <a:gd name="T111" fmla="*/ 392 h 4498"/>
                  <a:gd name="T112" fmla="*/ 4476 w 4496"/>
                  <a:gd name="T113" fmla="*/ 557 h 4498"/>
                  <a:gd name="T114" fmla="*/ 4496 w 4496"/>
                  <a:gd name="T115" fmla="*/ 3858 h 4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496" h="4498">
                    <a:moveTo>
                      <a:pt x="4496" y="3858"/>
                    </a:moveTo>
                    <a:lnTo>
                      <a:pt x="4466" y="3856"/>
                    </a:lnTo>
                    <a:lnTo>
                      <a:pt x="4461" y="3941"/>
                    </a:lnTo>
                    <a:lnTo>
                      <a:pt x="4491" y="3943"/>
                    </a:lnTo>
                    <a:lnTo>
                      <a:pt x="4496" y="3858"/>
                    </a:lnTo>
                    <a:close/>
                    <a:moveTo>
                      <a:pt x="4491" y="3944"/>
                    </a:moveTo>
                    <a:lnTo>
                      <a:pt x="4461" y="3939"/>
                    </a:lnTo>
                    <a:lnTo>
                      <a:pt x="4446" y="4020"/>
                    </a:lnTo>
                    <a:lnTo>
                      <a:pt x="4474" y="4025"/>
                    </a:lnTo>
                    <a:lnTo>
                      <a:pt x="4491" y="3944"/>
                    </a:lnTo>
                    <a:close/>
                    <a:moveTo>
                      <a:pt x="4474" y="4027"/>
                    </a:moveTo>
                    <a:lnTo>
                      <a:pt x="4446" y="4018"/>
                    </a:lnTo>
                    <a:lnTo>
                      <a:pt x="4419" y="4095"/>
                    </a:lnTo>
                    <a:lnTo>
                      <a:pt x="4448" y="4106"/>
                    </a:lnTo>
                    <a:lnTo>
                      <a:pt x="4474" y="4027"/>
                    </a:lnTo>
                    <a:close/>
                    <a:moveTo>
                      <a:pt x="4446" y="4108"/>
                    </a:moveTo>
                    <a:lnTo>
                      <a:pt x="4419" y="4093"/>
                    </a:lnTo>
                    <a:lnTo>
                      <a:pt x="4383" y="4167"/>
                    </a:lnTo>
                    <a:lnTo>
                      <a:pt x="4410" y="4180"/>
                    </a:lnTo>
                    <a:lnTo>
                      <a:pt x="4446" y="4108"/>
                    </a:lnTo>
                    <a:close/>
                    <a:moveTo>
                      <a:pt x="4408" y="4182"/>
                    </a:moveTo>
                    <a:lnTo>
                      <a:pt x="4383" y="4165"/>
                    </a:lnTo>
                    <a:lnTo>
                      <a:pt x="4338" y="4231"/>
                    </a:lnTo>
                    <a:lnTo>
                      <a:pt x="4365" y="4248"/>
                    </a:lnTo>
                    <a:lnTo>
                      <a:pt x="4408" y="4182"/>
                    </a:lnTo>
                    <a:close/>
                    <a:moveTo>
                      <a:pt x="4363" y="4250"/>
                    </a:moveTo>
                    <a:lnTo>
                      <a:pt x="4340" y="4231"/>
                    </a:lnTo>
                    <a:lnTo>
                      <a:pt x="4287" y="4289"/>
                    </a:lnTo>
                    <a:lnTo>
                      <a:pt x="4310" y="4310"/>
                    </a:lnTo>
                    <a:lnTo>
                      <a:pt x="4363" y="4250"/>
                    </a:lnTo>
                    <a:close/>
                    <a:moveTo>
                      <a:pt x="4308" y="4312"/>
                    </a:moveTo>
                    <a:lnTo>
                      <a:pt x="4287" y="4289"/>
                    </a:lnTo>
                    <a:lnTo>
                      <a:pt x="4227" y="4342"/>
                    </a:lnTo>
                    <a:lnTo>
                      <a:pt x="4248" y="4364"/>
                    </a:lnTo>
                    <a:lnTo>
                      <a:pt x="4308" y="4312"/>
                    </a:lnTo>
                    <a:close/>
                    <a:moveTo>
                      <a:pt x="4246" y="4366"/>
                    </a:moveTo>
                    <a:lnTo>
                      <a:pt x="4229" y="4340"/>
                    </a:lnTo>
                    <a:lnTo>
                      <a:pt x="4163" y="4385"/>
                    </a:lnTo>
                    <a:lnTo>
                      <a:pt x="4180" y="4410"/>
                    </a:lnTo>
                    <a:lnTo>
                      <a:pt x="4246" y="4366"/>
                    </a:lnTo>
                    <a:close/>
                    <a:moveTo>
                      <a:pt x="4178" y="4412"/>
                    </a:moveTo>
                    <a:lnTo>
                      <a:pt x="4165" y="4385"/>
                    </a:lnTo>
                    <a:lnTo>
                      <a:pt x="4092" y="4421"/>
                    </a:lnTo>
                    <a:lnTo>
                      <a:pt x="4105" y="4447"/>
                    </a:lnTo>
                    <a:lnTo>
                      <a:pt x="4178" y="4412"/>
                    </a:lnTo>
                    <a:close/>
                    <a:moveTo>
                      <a:pt x="4105" y="4449"/>
                    </a:moveTo>
                    <a:lnTo>
                      <a:pt x="4093" y="4421"/>
                    </a:lnTo>
                    <a:lnTo>
                      <a:pt x="4016" y="4447"/>
                    </a:lnTo>
                    <a:lnTo>
                      <a:pt x="4026" y="4476"/>
                    </a:lnTo>
                    <a:lnTo>
                      <a:pt x="4105" y="4449"/>
                    </a:lnTo>
                    <a:close/>
                    <a:moveTo>
                      <a:pt x="4024" y="4476"/>
                    </a:moveTo>
                    <a:lnTo>
                      <a:pt x="4018" y="4447"/>
                    </a:lnTo>
                    <a:lnTo>
                      <a:pt x="3937" y="4462"/>
                    </a:lnTo>
                    <a:lnTo>
                      <a:pt x="3943" y="4493"/>
                    </a:lnTo>
                    <a:lnTo>
                      <a:pt x="4024" y="4476"/>
                    </a:lnTo>
                    <a:close/>
                    <a:moveTo>
                      <a:pt x="3941" y="4493"/>
                    </a:moveTo>
                    <a:lnTo>
                      <a:pt x="3939" y="4462"/>
                    </a:lnTo>
                    <a:lnTo>
                      <a:pt x="3854" y="4468"/>
                    </a:lnTo>
                    <a:lnTo>
                      <a:pt x="3856" y="4498"/>
                    </a:lnTo>
                    <a:lnTo>
                      <a:pt x="3941" y="4493"/>
                    </a:lnTo>
                    <a:close/>
                    <a:moveTo>
                      <a:pt x="3854" y="4498"/>
                    </a:moveTo>
                    <a:lnTo>
                      <a:pt x="3854" y="4468"/>
                    </a:lnTo>
                    <a:lnTo>
                      <a:pt x="642" y="4468"/>
                    </a:lnTo>
                    <a:lnTo>
                      <a:pt x="642" y="4498"/>
                    </a:lnTo>
                    <a:lnTo>
                      <a:pt x="3854" y="4498"/>
                    </a:lnTo>
                    <a:close/>
                    <a:moveTo>
                      <a:pt x="640" y="4498"/>
                    </a:moveTo>
                    <a:lnTo>
                      <a:pt x="642" y="4468"/>
                    </a:lnTo>
                    <a:lnTo>
                      <a:pt x="557" y="4462"/>
                    </a:lnTo>
                    <a:lnTo>
                      <a:pt x="555" y="4493"/>
                    </a:lnTo>
                    <a:lnTo>
                      <a:pt x="640" y="4498"/>
                    </a:lnTo>
                    <a:close/>
                    <a:moveTo>
                      <a:pt x="553" y="4493"/>
                    </a:moveTo>
                    <a:lnTo>
                      <a:pt x="559" y="4462"/>
                    </a:lnTo>
                    <a:lnTo>
                      <a:pt x="478" y="4447"/>
                    </a:lnTo>
                    <a:lnTo>
                      <a:pt x="472" y="4476"/>
                    </a:lnTo>
                    <a:lnTo>
                      <a:pt x="553" y="4493"/>
                    </a:lnTo>
                    <a:close/>
                    <a:moveTo>
                      <a:pt x="470" y="4476"/>
                    </a:moveTo>
                    <a:lnTo>
                      <a:pt x="480" y="4447"/>
                    </a:lnTo>
                    <a:lnTo>
                      <a:pt x="403" y="4421"/>
                    </a:lnTo>
                    <a:lnTo>
                      <a:pt x="391" y="4449"/>
                    </a:lnTo>
                    <a:lnTo>
                      <a:pt x="470" y="4476"/>
                    </a:lnTo>
                    <a:close/>
                    <a:moveTo>
                      <a:pt x="389" y="4447"/>
                    </a:moveTo>
                    <a:lnTo>
                      <a:pt x="404" y="4421"/>
                    </a:lnTo>
                    <a:lnTo>
                      <a:pt x="331" y="4385"/>
                    </a:lnTo>
                    <a:lnTo>
                      <a:pt x="318" y="4412"/>
                    </a:lnTo>
                    <a:lnTo>
                      <a:pt x="389" y="4447"/>
                    </a:lnTo>
                    <a:close/>
                    <a:moveTo>
                      <a:pt x="316" y="4410"/>
                    </a:moveTo>
                    <a:lnTo>
                      <a:pt x="333" y="4385"/>
                    </a:lnTo>
                    <a:lnTo>
                      <a:pt x="267" y="4340"/>
                    </a:lnTo>
                    <a:lnTo>
                      <a:pt x="250" y="4366"/>
                    </a:lnTo>
                    <a:lnTo>
                      <a:pt x="316" y="4410"/>
                    </a:lnTo>
                    <a:close/>
                    <a:moveTo>
                      <a:pt x="248" y="4364"/>
                    </a:moveTo>
                    <a:lnTo>
                      <a:pt x="267" y="4342"/>
                    </a:lnTo>
                    <a:lnTo>
                      <a:pt x="207" y="4289"/>
                    </a:lnTo>
                    <a:lnTo>
                      <a:pt x="188" y="4312"/>
                    </a:lnTo>
                    <a:lnTo>
                      <a:pt x="248" y="4364"/>
                    </a:lnTo>
                    <a:close/>
                    <a:moveTo>
                      <a:pt x="186" y="4310"/>
                    </a:moveTo>
                    <a:lnTo>
                      <a:pt x="209" y="4289"/>
                    </a:lnTo>
                    <a:lnTo>
                      <a:pt x="156" y="4231"/>
                    </a:lnTo>
                    <a:lnTo>
                      <a:pt x="133" y="4250"/>
                    </a:lnTo>
                    <a:lnTo>
                      <a:pt x="186" y="4310"/>
                    </a:lnTo>
                    <a:close/>
                    <a:moveTo>
                      <a:pt x="131" y="4248"/>
                    </a:moveTo>
                    <a:lnTo>
                      <a:pt x="158" y="4231"/>
                    </a:lnTo>
                    <a:lnTo>
                      <a:pt x="113" y="4165"/>
                    </a:lnTo>
                    <a:lnTo>
                      <a:pt x="88" y="4182"/>
                    </a:lnTo>
                    <a:lnTo>
                      <a:pt x="131" y="4248"/>
                    </a:lnTo>
                    <a:close/>
                    <a:moveTo>
                      <a:pt x="86" y="4180"/>
                    </a:moveTo>
                    <a:lnTo>
                      <a:pt x="113" y="4167"/>
                    </a:lnTo>
                    <a:lnTo>
                      <a:pt x="77" y="4093"/>
                    </a:lnTo>
                    <a:lnTo>
                      <a:pt x="50" y="4108"/>
                    </a:lnTo>
                    <a:lnTo>
                      <a:pt x="86" y="4180"/>
                    </a:lnTo>
                    <a:close/>
                    <a:moveTo>
                      <a:pt x="48" y="4106"/>
                    </a:moveTo>
                    <a:lnTo>
                      <a:pt x="77" y="4095"/>
                    </a:lnTo>
                    <a:lnTo>
                      <a:pt x="50" y="4018"/>
                    </a:lnTo>
                    <a:lnTo>
                      <a:pt x="22" y="4027"/>
                    </a:lnTo>
                    <a:lnTo>
                      <a:pt x="48" y="4106"/>
                    </a:lnTo>
                    <a:close/>
                    <a:moveTo>
                      <a:pt x="22" y="4025"/>
                    </a:moveTo>
                    <a:lnTo>
                      <a:pt x="50" y="4020"/>
                    </a:lnTo>
                    <a:lnTo>
                      <a:pt x="35" y="3939"/>
                    </a:lnTo>
                    <a:lnTo>
                      <a:pt x="5" y="3944"/>
                    </a:lnTo>
                    <a:lnTo>
                      <a:pt x="22" y="4025"/>
                    </a:lnTo>
                    <a:close/>
                    <a:moveTo>
                      <a:pt x="5" y="3943"/>
                    </a:moveTo>
                    <a:lnTo>
                      <a:pt x="35" y="3941"/>
                    </a:lnTo>
                    <a:lnTo>
                      <a:pt x="30" y="3856"/>
                    </a:lnTo>
                    <a:lnTo>
                      <a:pt x="0" y="3858"/>
                    </a:lnTo>
                    <a:lnTo>
                      <a:pt x="5" y="3943"/>
                    </a:lnTo>
                    <a:close/>
                    <a:moveTo>
                      <a:pt x="0" y="3856"/>
                    </a:moveTo>
                    <a:lnTo>
                      <a:pt x="30" y="3856"/>
                    </a:lnTo>
                    <a:lnTo>
                      <a:pt x="30" y="642"/>
                    </a:lnTo>
                    <a:lnTo>
                      <a:pt x="0" y="642"/>
                    </a:lnTo>
                    <a:lnTo>
                      <a:pt x="0" y="3856"/>
                    </a:lnTo>
                    <a:close/>
                    <a:moveTo>
                      <a:pt x="0" y="640"/>
                    </a:moveTo>
                    <a:lnTo>
                      <a:pt x="30" y="642"/>
                    </a:lnTo>
                    <a:lnTo>
                      <a:pt x="35" y="557"/>
                    </a:lnTo>
                    <a:lnTo>
                      <a:pt x="5" y="555"/>
                    </a:lnTo>
                    <a:lnTo>
                      <a:pt x="0" y="640"/>
                    </a:lnTo>
                    <a:close/>
                    <a:moveTo>
                      <a:pt x="5" y="554"/>
                    </a:moveTo>
                    <a:lnTo>
                      <a:pt x="35" y="559"/>
                    </a:lnTo>
                    <a:lnTo>
                      <a:pt x="50" y="478"/>
                    </a:lnTo>
                    <a:lnTo>
                      <a:pt x="22" y="473"/>
                    </a:lnTo>
                    <a:lnTo>
                      <a:pt x="5" y="554"/>
                    </a:lnTo>
                    <a:close/>
                    <a:moveTo>
                      <a:pt x="22" y="471"/>
                    </a:moveTo>
                    <a:lnTo>
                      <a:pt x="50" y="480"/>
                    </a:lnTo>
                    <a:lnTo>
                      <a:pt x="77" y="403"/>
                    </a:lnTo>
                    <a:lnTo>
                      <a:pt x="48" y="392"/>
                    </a:lnTo>
                    <a:lnTo>
                      <a:pt x="22" y="471"/>
                    </a:lnTo>
                    <a:close/>
                    <a:moveTo>
                      <a:pt x="50" y="392"/>
                    </a:moveTo>
                    <a:lnTo>
                      <a:pt x="77" y="405"/>
                    </a:lnTo>
                    <a:lnTo>
                      <a:pt x="113" y="331"/>
                    </a:lnTo>
                    <a:lnTo>
                      <a:pt x="86" y="318"/>
                    </a:lnTo>
                    <a:lnTo>
                      <a:pt x="50" y="392"/>
                    </a:lnTo>
                    <a:close/>
                    <a:moveTo>
                      <a:pt x="88" y="316"/>
                    </a:moveTo>
                    <a:lnTo>
                      <a:pt x="113" y="333"/>
                    </a:lnTo>
                    <a:lnTo>
                      <a:pt x="158" y="267"/>
                    </a:lnTo>
                    <a:lnTo>
                      <a:pt x="131" y="250"/>
                    </a:lnTo>
                    <a:lnTo>
                      <a:pt x="88" y="316"/>
                    </a:lnTo>
                    <a:close/>
                    <a:moveTo>
                      <a:pt x="133" y="248"/>
                    </a:moveTo>
                    <a:lnTo>
                      <a:pt x="156" y="269"/>
                    </a:lnTo>
                    <a:lnTo>
                      <a:pt x="209" y="209"/>
                    </a:lnTo>
                    <a:lnTo>
                      <a:pt x="186" y="188"/>
                    </a:lnTo>
                    <a:lnTo>
                      <a:pt x="133" y="248"/>
                    </a:lnTo>
                    <a:close/>
                    <a:moveTo>
                      <a:pt x="188" y="186"/>
                    </a:moveTo>
                    <a:lnTo>
                      <a:pt x="207" y="209"/>
                    </a:lnTo>
                    <a:lnTo>
                      <a:pt x="267" y="156"/>
                    </a:lnTo>
                    <a:lnTo>
                      <a:pt x="248" y="134"/>
                    </a:lnTo>
                    <a:lnTo>
                      <a:pt x="188" y="186"/>
                    </a:lnTo>
                    <a:close/>
                    <a:moveTo>
                      <a:pt x="250" y="132"/>
                    </a:moveTo>
                    <a:lnTo>
                      <a:pt x="267" y="158"/>
                    </a:lnTo>
                    <a:lnTo>
                      <a:pt x="333" y="113"/>
                    </a:lnTo>
                    <a:lnTo>
                      <a:pt x="316" y="88"/>
                    </a:lnTo>
                    <a:lnTo>
                      <a:pt x="250" y="132"/>
                    </a:lnTo>
                    <a:close/>
                    <a:moveTo>
                      <a:pt x="318" y="86"/>
                    </a:moveTo>
                    <a:lnTo>
                      <a:pt x="331" y="113"/>
                    </a:lnTo>
                    <a:lnTo>
                      <a:pt x="404" y="77"/>
                    </a:lnTo>
                    <a:lnTo>
                      <a:pt x="389" y="51"/>
                    </a:lnTo>
                    <a:lnTo>
                      <a:pt x="318" y="86"/>
                    </a:lnTo>
                    <a:close/>
                    <a:moveTo>
                      <a:pt x="391" y="49"/>
                    </a:moveTo>
                    <a:lnTo>
                      <a:pt x="403" y="77"/>
                    </a:lnTo>
                    <a:lnTo>
                      <a:pt x="480" y="51"/>
                    </a:lnTo>
                    <a:lnTo>
                      <a:pt x="470" y="22"/>
                    </a:lnTo>
                    <a:lnTo>
                      <a:pt x="391" y="49"/>
                    </a:lnTo>
                    <a:close/>
                    <a:moveTo>
                      <a:pt x="472" y="22"/>
                    </a:moveTo>
                    <a:lnTo>
                      <a:pt x="478" y="51"/>
                    </a:lnTo>
                    <a:lnTo>
                      <a:pt x="559" y="36"/>
                    </a:lnTo>
                    <a:lnTo>
                      <a:pt x="553" y="5"/>
                    </a:lnTo>
                    <a:lnTo>
                      <a:pt x="472" y="22"/>
                    </a:lnTo>
                    <a:close/>
                    <a:moveTo>
                      <a:pt x="555" y="5"/>
                    </a:moveTo>
                    <a:lnTo>
                      <a:pt x="557" y="36"/>
                    </a:lnTo>
                    <a:lnTo>
                      <a:pt x="642" y="30"/>
                    </a:lnTo>
                    <a:lnTo>
                      <a:pt x="640" y="0"/>
                    </a:lnTo>
                    <a:lnTo>
                      <a:pt x="555" y="5"/>
                    </a:lnTo>
                    <a:close/>
                    <a:moveTo>
                      <a:pt x="642" y="0"/>
                    </a:moveTo>
                    <a:lnTo>
                      <a:pt x="642" y="30"/>
                    </a:lnTo>
                    <a:lnTo>
                      <a:pt x="3854" y="30"/>
                    </a:lnTo>
                    <a:lnTo>
                      <a:pt x="3854" y="0"/>
                    </a:lnTo>
                    <a:lnTo>
                      <a:pt x="642" y="0"/>
                    </a:lnTo>
                    <a:close/>
                    <a:moveTo>
                      <a:pt x="3856" y="0"/>
                    </a:moveTo>
                    <a:lnTo>
                      <a:pt x="3854" y="30"/>
                    </a:lnTo>
                    <a:lnTo>
                      <a:pt x="3939" y="36"/>
                    </a:lnTo>
                    <a:lnTo>
                      <a:pt x="3941" y="5"/>
                    </a:lnTo>
                    <a:lnTo>
                      <a:pt x="3856" y="0"/>
                    </a:lnTo>
                    <a:close/>
                    <a:moveTo>
                      <a:pt x="3943" y="5"/>
                    </a:moveTo>
                    <a:lnTo>
                      <a:pt x="3937" y="36"/>
                    </a:lnTo>
                    <a:lnTo>
                      <a:pt x="4018" y="51"/>
                    </a:lnTo>
                    <a:lnTo>
                      <a:pt x="4024" y="22"/>
                    </a:lnTo>
                    <a:lnTo>
                      <a:pt x="3943" y="5"/>
                    </a:lnTo>
                    <a:close/>
                    <a:moveTo>
                      <a:pt x="4026" y="22"/>
                    </a:moveTo>
                    <a:lnTo>
                      <a:pt x="4016" y="51"/>
                    </a:lnTo>
                    <a:lnTo>
                      <a:pt x="4093" y="77"/>
                    </a:lnTo>
                    <a:lnTo>
                      <a:pt x="4105" y="49"/>
                    </a:lnTo>
                    <a:lnTo>
                      <a:pt x="4026" y="22"/>
                    </a:lnTo>
                    <a:close/>
                    <a:moveTo>
                      <a:pt x="4105" y="51"/>
                    </a:moveTo>
                    <a:lnTo>
                      <a:pt x="4092" y="77"/>
                    </a:lnTo>
                    <a:lnTo>
                      <a:pt x="4165" y="113"/>
                    </a:lnTo>
                    <a:lnTo>
                      <a:pt x="4178" y="86"/>
                    </a:lnTo>
                    <a:lnTo>
                      <a:pt x="4105" y="51"/>
                    </a:lnTo>
                    <a:close/>
                    <a:moveTo>
                      <a:pt x="4180" y="88"/>
                    </a:moveTo>
                    <a:lnTo>
                      <a:pt x="4163" y="113"/>
                    </a:lnTo>
                    <a:lnTo>
                      <a:pt x="4229" y="158"/>
                    </a:lnTo>
                    <a:lnTo>
                      <a:pt x="4246" y="132"/>
                    </a:lnTo>
                    <a:lnTo>
                      <a:pt x="4180" y="88"/>
                    </a:lnTo>
                    <a:close/>
                    <a:moveTo>
                      <a:pt x="4248" y="134"/>
                    </a:moveTo>
                    <a:lnTo>
                      <a:pt x="4227" y="156"/>
                    </a:lnTo>
                    <a:lnTo>
                      <a:pt x="4287" y="209"/>
                    </a:lnTo>
                    <a:lnTo>
                      <a:pt x="4308" y="186"/>
                    </a:lnTo>
                    <a:lnTo>
                      <a:pt x="4248" y="134"/>
                    </a:lnTo>
                    <a:close/>
                    <a:moveTo>
                      <a:pt x="4310" y="188"/>
                    </a:moveTo>
                    <a:lnTo>
                      <a:pt x="4287" y="209"/>
                    </a:lnTo>
                    <a:lnTo>
                      <a:pt x="4340" y="269"/>
                    </a:lnTo>
                    <a:lnTo>
                      <a:pt x="4363" y="248"/>
                    </a:lnTo>
                    <a:lnTo>
                      <a:pt x="4310" y="188"/>
                    </a:lnTo>
                    <a:close/>
                    <a:moveTo>
                      <a:pt x="4365" y="250"/>
                    </a:moveTo>
                    <a:lnTo>
                      <a:pt x="4338" y="267"/>
                    </a:lnTo>
                    <a:lnTo>
                      <a:pt x="4383" y="333"/>
                    </a:lnTo>
                    <a:lnTo>
                      <a:pt x="4408" y="316"/>
                    </a:lnTo>
                    <a:lnTo>
                      <a:pt x="4365" y="250"/>
                    </a:lnTo>
                    <a:close/>
                    <a:moveTo>
                      <a:pt x="4410" y="318"/>
                    </a:moveTo>
                    <a:lnTo>
                      <a:pt x="4383" y="331"/>
                    </a:lnTo>
                    <a:lnTo>
                      <a:pt x="4419" y="405"/>
                    </a:lnTo>
                    <a:lnTo>
                      <a:pt x="4446" y="392"/>
                    </a:lnTo>
                    <a:lnTo>
                      <a:pt x="4410" y="318"/>
                    </a:lnTo>
                    <a:close/>
                    <a:moveTo>
                      <a:pt x="4448" y="392"/>
                    </a:moveTo>
                    <a:lnTo>
                      <a:pt x="4419" y="403"/>
                    </a:lnTo>
                    <a:lnTo>
                      <a:pt x="4446" y="480"/>
                    </a:lnTo>
                    <a:lnTo>
                      <a:pt x="4474" y="471"/>
                    </a:lnTo>
                    <a:lnTo>
                      <a:pt x="4448" y="392"/>
                    </a:lnTo>
                    <a:close/>
                    <a:moveTo>
                      <a:pt x="4474" y="473"/>
                    </a:moveTo>
                    <a:lnTo>
                      <a:pt x="4446" y="478"/>
                    </a:lnTo>
                    <a:lnTo>
                      <a:pt x="4461" y="559"/>
                    </a:lnTo>
                    <a:lnTo>
                      <a:pt x="4491" y="554"/>
                    </a:lnTo>
                    <a:lnTo>
                      <a:pt x="4474" y="473"/>
                    </a:lnTo>
                    <a:close/>
                    <a:moveTo>
                      <a:pt x="4491" y="555"/>
                    </a:moveTo>
                    <a:lnTo>
                      <a:pt x="4461" y="557"/>
                    </a:lnTo>
                    <a:lnTo>
                      <a:pt x="4466" y="642"/>
                    </a:lnTo>
                    <a:lnTo>
                      <a:pt x="4496" y="640"/>
                    </a:lnTo>
                    <a:lnTo>
                      <a:pt x="4491" y="555"/>
                    </a:lnTo>
                    <a:close/>
                    <a:moveTo>
                      <a:pt x="4496" y="642"/>
                    </a:moveTo>
                    <a:lnTo>
                      <a:pt x="4466" y="642"/>
                    </a:lnTo>
                    <a:lnTo>
                      <a:pt x="4466" y="3856"/>
                    </a:lnTo>
                    <a:lnTo>
                      <a:pt x="4496" y="3856"/>
                    </a:lnTo>
                    <a:lnTo>
                      <a:pt x="4496" y="642"/>
                    </a:lnTo>
                    <a:close/>
                    <a:moveTo>
                      <a:pt x="4496" y="3858"/>
                    </a:moveTo>
                    <a:lnTo>
                      <a:pt x="4496" y="3858"/>
                    </a:lnTo>
                    <a:lnTo>
                      <a:pt x="4481" y="3856"/>
                    </a:lnTo>
                    <a:lnTo>
                      <a:pt x="4496" y="3856"/>
                    </a:lnTo>
                    <a:lnTo>
                      <a:pt x="4496" y="3858"/>
                    </a:lnTo>
                    <a:close/>
                    <a:moveTo>
                      <a:pt x="4491" y="3944"/>
                    </a:moveTo>
                    <a:lnTo>
                      <a:pt x="4491" y="3944"/>
                    </a:lnTo>
                    <a:lnTo>
                      <a:pt x="4476" y="3941"/>
                    </a:lnTo>
                    <a:lnTo>
                      <a:pt x="4491" y="3943"/>
                    </a:lnTo>
                    <a:lnTo>
                      <a:pt x="4491" y="3944"/>
                    </a:lnTo>
                    <a:close/>
                    <a:moveTo>
                      <a:pt x="4474" y="4027"/>
                    </a:moveTo>
                    <a:lnTo>
                      <a:pt x="4474" y="4027"/>
                    </a:lnTo>
                    <a:lnTo>
                      <a:pt x="4459" y="4024"/>
                    </a:lnTo>
                    <a:lnTo>
                      <a:pt x="4474" y="4025"/>
                    </a:lnTo>
                    <a:lnTo>
                      <a:pt x="4474" y="4027"/>
                    </a:lnTo>
                    <a:close/>
                    <a:moveTo>
                      <a:pt x="4446" y="4106"/>
                    </a:moveTo>
                    <a:lnTo>
                      <a:pt x="4446" y="4108"/>
                    </a:lnTo>
                    <a:lnTo>
                      <a:pt x="4432" y="4101"/>
                    </a:lnTo>
                    <a:lnTo>
                      <a:pt x="4448" y="4106"/>
                    </a:lnTo>
                    <a:lnTo>
                      <a:pt x="4446" y="4106"/>
                    </a:lnTo>
                    <a:close/>
                    <a:moveTo>
                      <a:pt x="4410" y="4180"/>
                    </a:moveTo>
                    <a:lnTo>
                      <a:pt x="4408" y="4182"/>
                    </a:lnTo>
                    <a:lnTo>
                      <a:pt x="4397" y="4172"/>
                    </a:lnTo>
                    <a:lnTo>
                      <a:pt x="4410" y="4180"/>
                    </a:lnTo>
                    <a:lnTo>
                      <a:pt x="4410" y="4180"/>
                    </a:lnTo>
                    <a:close/>
                    <a:moveTo>
                      <a:pt x="4363" y="4250"/>
                    </a:moveTo>
                    <a:lnTo>
                      <a:pt x="4363" y="4250"/>
                    </a:lnTo>
                    <a:lnTo>
                      <a:pt x="4351" y="4240"/>
                    </a:lnTo>
                    <a:lnTo>
                      <a:pt x="4365" y="4248"/>
                    </a:lnTo>
                    <a:lnTo>
                      <a:pt x="4363" y="4250"/>
                    </a:lnTo>
                    <a:close/>
                    <a:moveTo>
                      <a:pt x="4308" y="4310"/>
                    </a:moveTo>
                    <a:lnTo>
                      <a:pt x="4308" y="4312"/>
                    </a:lnTo>
                    <a:lnTo>
                      <a:pt x="4299" y="4300"/>
                    </a:lnTo>
                    <a:lnTo>
                      <a:pt x="4310" y="4310"/>
                    </a:lnTo>
                    <a:lnTo>
                      <a:pt x="4308" y="4310"/>
                    </a:lnTo>
                    <a:close/>
                    <a:moveTo>
                      <a:pt x="4248" y="4364"/>
                    </a:moveTo>
                    <a:lnTo>
                      <a:pt x="4246" y="4366"/>
                    </a:lnTo>
                    <a:lnTo>
                      <a:pt x="4238" y="4353"/>
                    </a:lnTo>
                    <a:lnTo>
                      <a:pt x="4248" y="4364"/>
                    </a:lnTo>
                    <a:lnTo>
                      <a:pt x="4248" y="4364"/>
                    </a:lnTo>
                    <a:close/>
                    <a:moveTo>
                      <a:pt x="4178" y="4412"/>
                    </a:moveTo>
                    <a:lnTo>
                      <a:pt x="4178" y="4412"/>
                    </a:lnTo>
                    <a:lnTo>
                      <a:pt x="4171" y="4398"/>
                    </a:lnTo>
                    <a:lnTo>
                      <a:pt x="4180" y="4410"/>
                    </a:lnTo>
                    <a:lnTo>
                      <a:pt x="4178" y="4412"/>
                    </a:lnTo>
                    <a:close/>
                    <a:moveTo>
                      <a:pt x="4105" y="4449"/>
                    </a:moveTo>
                    <a:lnTo>
                      <a:pt x="4105" y="4449"/>
                    </a:lnTo>
                    <a:lnTo>
                      <a:pt x="4099" y="4434"/>
                    </a:lnTo>
                    <a:lnTo>
                      <a:pt x="4105" y="4447"/>
                    </a:lnTo>
                    <a:lnTo>
                      <a:pt x="4105" y="4449"/>
                    </a:lnTo>
                    <a:close/>
                    <a:moveTo>
                      <a:pt x="4026" y="4476"/>
                    </a:moveTo>
                    <a:lnTo>
                      <a:pt x="4024" y="4476"/>
                    </a:lnTo>
                    <a:lnTo>
                      <a:pt x="4022" y="4461"/>
                    </a:lnTo>
                    <a:lnTo>
                      <a:pt x="4026" y="4476"/>
                    </a:lnTo>
                    <a:lnTo>
                      <a:pt x="4026" y="4476"/>
                    </a:lnTo>
                    <a:close/>
                    <a:moveTo>
                      <a:pt x="3943" y="4493"/>
                    </a:moveTo>
                    <a:lnTo>
                      <a:pt x="3941" y="4493"/>
                    </a:lnTo>
                    <a:lnTo>
                      <a:pt x="3939" y="4478"/>
                    </a:lnTo>
                    <a:lnTo>
                      <a:pt x="3943" y="4493"/>
                    </a:lnTo>
                    <a:lnTo>
                      <a:pt x="3943" y="4493"/>
                    </a:lnTo>
                    <a:close/>
                    <a:moveTo>
                      <a:pt x="3856" y="4498"/>
                    </a:moveTo>
                    <a:lnTo>
                      <a:pt x="3854" y="4498"/>
                    </a:lnTo>
                    <a:lnTo>
                      <a:pt x="3854" y="4483"/>
                    </a:lnTo>
                    <a:lnTo>
                      <a:pt x="3856" y="4498"/>
                    </a:lnTo>
                    <a:lnTo>
                      <a:pt x="3856" y="4498"/>
                    </a:lnTo>
                    <a:close/>
                    <a:moveTo>
                      <a:pt x="640" y="4498"/>
                    </a:moveTo>
                    <a:lnTo>
                      <a:pt x="640" y="4498"/>
                    </a:lnTo>
                    <a:lnTo>
                      <a:pt x="642" y="4483"/>
                    </a:lnTo>
                    <a:lnTo>
                      <a:pt x="642" y="4498"/>
                    </a:lnTo>
                    <a:lnTo>
                      <a:pt x="640" y="4498"/>
                    </a:lnTo>
                    <a:close/>
                    <a:moveTo>
                      <a:pt x="553" y="4493"/>
                    </a:moveTo>
                    <a:lnTo>
                      <a:pt x="553" y="4493"/>
                    </a:lnTo>
                    <a:lnTo>
                      <a:pt x="555" y="4478"/>
                    </a:lnTo>
                    <a:lnTo>
                      <a:pt x="555" y="4493"/>
                    </a:lnTo>
                    <a:lnTo>
                      <a:pt x="553" y="4493"/>
                    </a:lnTo>
                    <a:close/>
                    <a:moveTo>
                      <a:pt x="470" y="4476"/>
                    </a:moveTo>
                    <a:lnTo>
                      <a:pt x="470" y="4476"/>
                    </a:lnTo>
                    <a:lnTo>
                      <a:pt x="474" y="4461"/>
                    </a:lnTo>
                    <a:lnTo>
                      <a:pt x="472" y="4476"/>
                    </a:lnTo>
                    <a:lnTo>
                      <a:pt x="470" y="4476"/>
                    </a:lnTo>
                    <a:close/>
                    <a:moveTo>
                      <a:pt x="391" y="4449"/>
                    </a:moveTo>
                    <a:lnTo>
                      <a:pt x="389" y="4447"/>
                    </a:lnTo>
                    <a:lnTo>
                      <a:pt x="397" y="4434"/>
                    </a:lnTo>
                    <a:lnTo>
                      <a:pt x="391" y="4449"/>
                    </a:lnTo>
                    <a:lnTo>
                      <a:pt x="391" y="4449"/>
                    </a:lnTo>
                    <a:close/>
                    <a:moveTo>
                      <a:pt x="318" y="4412"/>
                    </a:moveTo>
                    <a:lnTo>
                      <a:pt x="316" y="4410"/>
                    </a:lnTo>
                    <a:lnTo>
                      <a:pt x="325" y="4398"/>
                    </a:lnTo>
                    <a:lnTo>
                      <a:pt x="318" y="4412"/>
                    </a:lnTo>
                    <a:lnTo>
                      <a:pt x="318" y="4412"/>
                    </a:lnTo>
                    <a:close/>
                    <a:moveTo>
                      <a:pt x="248" y="4364"/>
                    </a:moveTo>
                    <a:lnTo>
                      <a:pt x="248" y="4364"/>
                    </a:lnTo>
                    <a:lnTo>
                      <a:pt x="258" y="4353"/>
                    </a:lnTo>
                    <a:lnTo>
                      <a:pt x="250" y="4366"/>
                    </a:lnTo>
                    <a:lnTo>
                      <a:pt x="248" y="4364"/>
                    </a:lnTo>
                    <a:close/>
                    <a:moveTo>
                      <a:pt x="188" y="4310"/>
                    </a:moveTo>
                    <a:lnTo>
                      <a:pt x="186" y="4310"/>
                    </a:lnTo>
                    <a:lnTo>
                      <a:pt x="197" y="4300"/>
                    </a:lnTo>
                    <a:lnTo>
                      <a:pt x="188" y="4312"/>
                    </a:lnTo>
                    <a:lnTo>
                      <a:pt x="188" y="4310"/>
                    </a:lnTo>
                    <a:close/>
                    <a:moveTo>
                      <a:pt x="133" y="4250"/>
                    </a:moveTo>
                    <a:lnTo>
                      <a:pt x="131" y="4248"/>
                    </a:lnTo>
                    <a:lnTo>
                      <a:pt x="145" y="4240"/>
                    </a:lnTo>
                    <a:lnTo>
                      <a:pt x="133" y="4250"/>
                    </a:lnTo>
                    <a:lnTo>
                      <a:pt x="133" y="4250"/>
                    </a:lnTo>
                    <a:close/>
                    <a:moveTo>
                      <a:pt x="86" y="4180"/>
                    </a:moveTo>
                    <a:lnTo>
                      <a:pt x="86" y="4180"/>
                    </a:lnTo>
                    <a:lnTo>
                      <a:pt x="99" y="4172"/>
                    </a:lnTo>
                    <a:lnTo>
                      <a:pt x="88" y="4182"/>
                    </a:lnTo>
                    <a:lnTo>
                      <a:pt x="86" y="4180"/>
                    </a:lnTo>
                    <a:close/>
                    <a:moveTo>
                      <a:pt x="48" y="4106"/>
                    </a:moveTo>
                    <a:lnTo>
                      <a:pt x="48" y="4106"/>
                    </a:lnTo>
                    <a:lnTo>
                      <a:pt x="64" y="4101"/>
                    </a:lnTo>
                    <a:lnTo>
                      <a:pt x="50" y="4108"/>
                    </a:lnTo>
                    <a:lnTo>
                      <a:pt x="48" y="4106"/>
                    </a:lnTo>
                    <a:close/>
                    <a:moveTo>
                      <a:pt x="22" y="4027"/>
                    </a:moveTo>
                    <a:lnTo>
                      <a:pt x="22" y="4025"/>
                    </a:lnTo>
                    <a:lnTo>
                      <a:pt x="37" y="4024"/>
                    </a:lnTo>
                    <a:lnTo>
                      <a:pt x="22" y="4027"/>
                    </a:lnTo>
                    <a:lnTo>
                      <a:pt x="22" y="4027"/>
                    </a:lnTo>
                    <a:close/>
                    <a:moveTo>
                      <a:pt x="5" y="3944"/>
                    </a:moveTo>
                    <a:lnTo>
                      <a:pt x="5" y="3943"/>
                    </a:lnTo>
                    <a:lnTo>
                      <a:pt x="20" y="3941"/>
                    </a:lnTo>
                    <a:lnTo>
                      <a:pt x="5" y="3944"/>
                    </a:lnTo>
                    <a:lnTo>
                      <a:pt x="5" y="3944"/>
                    </a:lnTo>
                    <a:close/>
                    <a:moveTo>
                      <a:pt x="0" y="3858"/>
                    </a:moveTo>
                    <a:lnTo>
                      <a:pt x="0" y="3856"/>
                    </a:lnTo>
                    <a:lnTo>
                      <a:pt x="15" y="3856"/>
                    </a:lnTo>
                    <a:lnTo>
                      <a:pt x="0" y="3858"/>
                    </a:lnTo>
                    <a:lnTo>
                      <a:pt x="0" y="3858"/>
                    </a:lnTo>
                    <a:close/>
                    <a:moveTo>
                      <a:pt x="0" y="640"/>
                    </a:moveTo>
                    <a:lnTo>
                      <a:pt x="0" y="640"/>
                    </a:lnTo>
                    <a:lnTo>
                      <a:pt x="15" y="642"/>
                    </a:lnTo>
                    <a:lnTo>
                      <a:pt x="0" y="642"/>
                    </a:lnTo>
                    <a:lnTo>
                      <a:pt x="0" y="640"/>
                    </a:lnTo>
                    <a:close/>
                    <a:moveTo>
                      <a:pt x="5" y="554"/>
                    </a:moveTo>
                    <a:lnTo>
                      <a:pt x="5" y="554"/>
                    </a:lnTo>
                    <a:lnTo>
                      <a:pt x="20" y="557"/>
                    </a:lnTo>
                    <a:lnTo>
                      <a:pt x="5" y="555"/>
                    </a:lnTo>
                    <a:lnTo>
                      <a:pt x="5" y="554"/>
                    </a:lnTo>
                    <a:close/>
                    <a:moveTo>
                      <a:pt x="22" y="471"/>
                    </a:moveTo>
                    <a:lnTo>
                      <a:pt x="22" y="471"/>
                    </a:lnTo>
                    <a:lnTo>
                      <a:pt x="37" y="474"/>
                    </a:lnTo>
                    <a:lnTo>
                      <a:pt x="22" y="473"/>
                    </a:lnTo>
                    <a:lnTo>
                      <a:pt x="22" y="471"/>
                    </a:lnTo>
                    <a:close/>
                    <a:moveTo>
                      <a:pt x="48" y="392"/>
                    </a:moveTo>
                    <a:lnTo>
                      <a:pt x="50" y="392"/>
                    </a:lnTo>
                    <a:lnTo>
                      <a:pt x="64" y="397"/>
                    </a:lnTo>
                    <a:lnTo>
                      <a:pt x="48" y="392"/>
                    </a:lnTo>
                    <a:lnTo>
                      <a:pt x="48" y="392"/>
                    </a:lnTo>
                    <a:close/>
                    <a:moveTo>
                      <a:pt x="86" y="318"/>
                    </a:moveTo>
                    <a:lnTo>
                      <a:pt x="88" y="316"/>
                    </a:lnTo>
                    <a:lnTo>
                      <a:pt x="99" y="326"/>
                    </a:lnTo>
                    <a:lnTo>
                      <a:pt x="86" y="318"/>
                    </a:lnTo>
                    <a:lnTo>
                      <a:pt x="86" y="318"/>
                    </a:lnTo>
                    <a:close/>
                    <a:moveTo>
                      <a:pt x="133" y="248"/>
                    </a:moveTo>
                    <a:lnTo>
                      <a:pt x="133" y="248"/>
                    </a:lnTo>
                    <a:lnTo>
                      <a:pt x="145" y="258"/>
                    </a:lnTo>
                    <a:lnTo>
                      <a:pt x="131" y="250"/>
                    </a:lnTo>
                    <a:lnTo>
                      <a:pt x="133" y="248"/>
                    </a:lnTo>
                    <a:close/>
                    <a:moveTo>
                      <a:pt x="188" y="188"/>
                    </a:moveTo>
                    <a:lnTo>
                      <a:pt x="188" y="186"/>
                    </a:lnTo>
                    <a:lnTo>
                      <a:pt x="197" y="198"/>
                    </a:lnTo>
                    <a:lnTo>
                      <a:pt x="186" y="188"/>
                    </a:lnTo>
                    <a:lnTo>
                      <a:pt x="188" y="188"/>
                    </a:lnTo>
                    <a:close/>
                    <a:moveTo>
                      <a:pt x="248" y="134"/>
                    </a:moveTo>
                    <a:lnTo>
                      <a:pt x="250" y="132"/>
                    </a:lnTo>
                    <a:lnTo>
                      <a:pt x="258" y="145"/>
                    </a:lnTo>
                    <a:lnTo>
                      <a:pt x="248" y="134"/>
                    </a:lnTo>
                    <a:lnTo>
                      <a:pt x="248" y="134"/>
                    </a:lnTo>
                    <a:close/>
                    <a:moveTo>
                      <a:pt x="318" y="86"/>
                    </a:moveTo>
                    <a:lnTo>
                      <a:pt x="318" y="86"/>
                    </a:lnTo>
                    <a:lnTo>
                      <a:pt x="325" y="100"/>
                    </a:lnTo>
                    <a:lnTo>
                      <a:pt x="316" y="88"/>
                    </a:lnTo>
                    <a:lnTo>
                      <a:pt x="318" y="86"/>
                    </a:lnTo>
                    <a:close/>
                    <a:moveTo>
                      <a:pt x="391" y="49"/>
                    </a:moveTo>
                    <a:lnTo>
                      <a:pt x="391" y="49"/>
                    </a:lnTo>
                    <a:lnTo>
                      <a:pt x="397" y="64"/>
                    </a:lnTo>
                    <a:lnTo>
                      <a:pt x="389" y="51"/>
                    </a:lnTo>
                    <a:lnTo>
                      <a:pt x="391" y="49"/>
                    </a:lnTo>
                    <a:close/>
                    <a:moveTo>
                      <a:pt x="470" y="22"/>
                    </a:moveTo>
                    <a:lnTo>
                      <a:pt x="472" y="22"/>
                    </a:lnTo>
                    <a:lnTo>
                      <a:pt x="474" y="37"/>
                    </a:lnTo>
                    <a:lnTo>
                      <a:pt x="470" y="22"/>
                    </a:lnTo>
                    <a:lnTo>
                      <a:pt x="470" y="22"/>
                    </a:lnTo>
                    <a:close/>
                    <a:moveTo>
                      <a:pt x="553" y="5"/>
                    </a:moveTo>
                    <a:lnTo>
                      <a:pt x="555" y="5"/>
                    </a:lnTo>
                    <a:lnTo>
                      <a:pt x="555" y="20"/>
                    </a:lnTo>
                    <a:lnTo>
                      <a:pt x="553" y="5"/>
                    </a:lnTo>
                    <a:lnTo>
                      <a:pt x="553" y="5"/>
                    </a:lnTo>
                    <a:close/>
                    <a:moveTo>
                      <a:pt x="640" y="0"/>
                    </a:moveTo>
                    <a:lnTo>
                      <a:pt x="642" y="0"/>
                    </a:lnTo>
                    <a:lnTo>
                      <a:pt x="642" y="15"/>
                    </a:lnTo>
                    <a:lnTo>
                      <a:pt x="640" y="0"/>
                    </a:lnTo>
                    <a:lnTo>
                      <a:pt x="640" y="0"/>
                    </a:lnTo>
                    <a:close/>
                    <a:moveTo>
                      <a:pt x="3856" y="0"/>
                    </a:moveTo>
                    <a:lnTo>
                      <a:pt x="3856" y="0"/>
                    </a:lnTo>
                    <a:lnTo>
                      <a:pt x="3854" y="15"/>
                    </a:lnTo>
                    <a:lnTo>
                      <a:pt x="3854" y="0"/>
                    </a:lnTo>
                    <a:lnTo>
                      <a:pt x="3856" y="0"/>
                    </a:lnTo>
                    <a:close/>
                    <a:moveTo>
                      <a:pt x="3943" y="5"/>
                    </a:moveTo>
                    <a:lnTo>
                      <a:pt x="3943" y="5"/>
                    </a:lnTo>
                    <a:lnTo>
                      <a:pt x="3939" y="20"/>
                    </a:lnTo>
                    <a:lnTo>
                      <a:pt x="3941" y="5"/>
                    </a:lnTo>
                    <a:lnTo>
                      <a:pt x="3943" y="5"/>
                    </a:lnTo>
                    <a:close/>
                    <a:moveTo>
                      <a:pt x="4026" y="22"/>
                    </a:moveTo>
                    <a:lnTo>
                      <a:pt x="4026" y="22"/>
                    </a:lnTo>
                    <a:lnTo>
                      <a:pt x="4022" y="37"/>
                    </a:lnTo>
                    <a:lnTo>
                      <a:pt x="4024" y="22"/>
                    </a:lnTo>
                    <a:lnTo>
                      <a:pt x="4026" y="22"/>
                    </a:lnTo>
                    <a:close/>
                    <a:moveTo>
                      <a:pt x="4105" y="49"/>
                    </a:moveTo>
                    <a:lnTo>
                      <a:pt x="4105" y="51"/>
                    </a:lnTo>
                    <a:lnTo>
                      <a:pt x="4099" y="64"/>
                    </a:lnTo>
                    <a:lnTo>
                      <a:pt x="4105" y="49"/>
                    </a:lnTo>
                    <a:lnTo>
                      <a:pt x="4105" y="49"/>
                    </a:lnTo>
                    <a:close/>
                    <a:moveTo>
                      <a:pt x="4178" y="86"/>
                    </a:moveTo>
                    <a:lnTo>
                      <a:pt x="4180" y="88"/>
                    </a:lnTo>
                    <a:lnTo>
                      <a:pt x="4171" y="100"/>
                    </a:lnTo>
                    <a:lnTo>
                      <a:pt x="4178" y="86"/>
                    </a:lnTo>
                    <a:lnTo>
                      <a:pt x="4178" y="86"/>
                    </a:lnTo>
                    <a:close/>
                    <a:moveTo>
                      <a:pt x="4248" y="134"/>
                    </a:moveTo>
                    <a:lnTo>
                      <a:pt x="4248" y="134"/>
                    </a:lnTo>
                    <a:lnTo>
                      <a:pt x="4238" y="145"/>
                    </a:lnTo>
                    <a:lnTo>
                      <a:pt x="4246" y="132"/>
                    </a:lnTo>
                    <a:lnTo>
                      <a:pt x="4248" y="134"/>
                    </a:lnTo>
                    <a:close/>
                    <a:moveTo>
                      <a:pt x="4308" y="188"/>
                    </a:moveTo>
                    <a:lnTo>
                      <a:pt x="4310" y="188"/>
                    </a:lnTo>
                    <a:lnTo>
                      <a:pt x="4299" y="198"/>
                    </a:lnTo>
                    <a:lnTo>
                      <a:pt x="4308" y="186"/>
                    </a:lnTo>
                    <a:lnTo>
                      <a:pt x="4308" y="188"/>
                    </a:lnTo>
                    <a:close/>
                    <a:moveTo>
                      <a:pt x="4363" y="248"/>
                    </a:moveTo>
                    <a:lnTo>
                      <a:pt x="4365" y="250"/>
                    </a:lnTo>
                    <a:lnTo>
                      <a:pt x="4351" y="258"/>
                    </a:lnTo>
                    <a:lnTo>
                      <a:pt x="4363" y="248"/>
                    </a:lnTo>
                    <a:lnTo>
                      <a:pt x="4363" y="248"/>
                    </a:lnTo>
                    <a:close/>
                    <a:moveTo>
                      <a:pt x="4410" y="318"/>
                    </a:moveTo>
                    <a:lnTo>
                      <a:pt x="4410" y="318"/>
                    </a:lnTo>
                    <a:lnTo>
                      <a:pt x="4397" y="326"/>
                    </a:lnTo>
                    <a:lnTo>
                      <a:pt x="4408" y="316"/>
                    </a:lnTo>
                    <a:lnTo>
                      <a:pt x="4410" y="318"/>
                    </a:lnTo>
                    <a:close/>
                    <a:moveTo>
                      <a:pt x="4446" y="392"/>
                    </a:moveTo>
                    <a:lnTo>
                      <a:pt x="4448" y="392"/>
                    </a:lnTo>
                    <a:lnTo>
                      <a:pt x="4432" y="397"/>
                    </a:lnTo>
                    <a:lnTo>
                      <a:pt x="4446" y="392"/>
                    </a:lnTo>
                    <a:lnTo>
                      <a:pt x="4446" y="392"/>
                    </a:lnTo>
                    <a:close/>
                    <a:moveTo>
                      <a:pt x="4474" y="471"/>
                    </a:moveTo>
                    <a:lnTo>
                      <a:pt x="4474" y="473"/>
                    </a:lnTo>
                    <a:lnTo>
                      <a:pt x="4459" y="474"/>
                    </a:lnTo>
                    <a:lnTo>
                      <a:pt x="4474" y="471"/>
                    </a:lnTo>
                    <a:lnTo>
                      <a:pt x="4474" y="471"/>
                    </a:lnTo>
                    <a:close/>
                    <a:moveTo>
                      <a:pt x="4491" y="554"/>
                    </a:moveTo>
                    <a:lnTo>
                      <a:pt x="4491" y="555"/>
                    </a:lnTo>
                    <a:lnTo>
                      <a:pt x="4476" y="557"/>
                    </a:lnTo>
                    <a:lnTo>
                      <a:pt x="4491" y="554"/>
                    </a:lnTo>
                    <a:lnTo>
                      <a:pt x="4491" y="554"/>
                    </a:lnTo>
                    <a:close/>
                    <a:moveTo>
                      <a:pt x="4496" y="640"/>
                    </a:moveTo>
                    <a:lnTo>
                      <a:pt x="4496" y="642"/>
                    </a:lnTo>
                    <a:lnTo>
                      <a:pt x="4481" y="642"/>
                    </a:lnTo>
                    <a:lnTo>
                      <a:pt x="4496" y="640"/>
                    </a:lnTo>
                    <a:lnTo>
                      <a:pt x="4496" y="640"/>
                    </a:lnTo>
                    <a:close/>
                    <a:moveTo>
                      <a:pt x="4496" y="3858"/>
                    </a:moveTo>
                    <a:lnTo>
                      <a:pt x="4496" y="3858"/>
                    </a:lnTo>
                    <a:lnTo>
                      <a:pt x="4481" y="3856"/>
                    </a:lnTo>
                    <a:lnTo>
                      <a:pt x="4496" y="3856"/>
                    </a:lnTo>
                    <a:lnTo>
                      <a:pt x="4496" y="3858"/>
                    </a:lnTo>
                    <a:close/>
                  </a:path>
                </a:pathLst>
              </a:custGeom>
              <a:solidFill>
                <a:srgbClr val="000000"/>
              </a:solidFill>
              <a:ln w="25400">
                <a:solidFill>
                  <a:srgbClr val="000000"/>
                </a:solidFill>
                <a:prstDash val="solid"/>
                <a:round/>
                <a:headEnd/>
                <a:tailEnd/>
              </a:ln>
            </p:spPr>
            <p:txBody>
              <a:bodyPr rot="0" vert="horz" wrap="square" lIns="91440" tIns="45720" rIns="91440" bIns="45720" anchor="t" anchorCtr="0" upright="1">
                <a:noAutofit/>
              </a:bodyPr>
              <a:lstStyle/>
              <a:p>
                <a:endParaRPr lang="en-US" sz="2800" dirty="0"/>
              </a:p>
            </p:txBody>
          </p:sp>
        </p:grpSp>
      </p:grpSp>
      <p:grpSp>
        <p:nvGrpSpPr>
          <p:cNvPr id="644" name="Group 643"/>
          <p:cNvGrpSpPr/>
          <p:nvPr/>
        </p:nvGrpSpPr>
        <p:grpSpPr>
          <a:xfrm>
            <a:off x="5263721" y="3400284"/>
            <a:ext cx="2059451" cy="1586853"/>
            <a:chOff x="0" y="0"/>
            <a:chExt cx="2653665" cy="1647825"/>
          </a:xfrm>
        </p:grpSpPr>
        <p:sp>
          <p:nvSpPr>
            <p:cNvPr id="729" name="AutoShape 155"/>
            <p:cNvSpPr>
              <a:spLocks noChangeArrowheads="1"/>
            </p:cNvSpPr>
            <p:nvPr/>
          </p:nvSpPr>
          <p:spPr bwMode="auto">
            <a:xfrm rot="16200000">
              <a:off x="504825" y="-502920"/>
              <a:ext cx="1645920" cy="2651760"/>
            </a:xfrm>
            <a:prstGeom prst="round2DiagRect">
              <a:avLst/>
            </a:prstGeom>
            <a:solidFill>
              <a:srgbClr val="CCECFF"/>
            </a:solidFill>
            <a:ln w="2857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t" anchorCtr="0" upright="1">
              <a:noAutofit/>
            </a:bodyPr>
            <a:lstStyle/>
            <a:p>
              <a:endParaRPr lang="en-US" sz="2800" dirty="0"/>
            </a:p>
          </p:txBody>
        </p:sp>
        <p:sp>
          <p:nvSpPr>
            <p:cNvPr id="730" name="Rectangle 729"/>
            <p:cNvSpPr>
              <a:spLocks noChangeArrowheads="1"/>
            </p:cNvSpPr>
            <p:nvPr/>
          </p:nvSpPr>
          <p:spPr bwMode="auto">
            <a:xfrm>
              <a:off x="0" y="1905"/>
              <a:ext cx="290830" cy="256540"/>
            </a:xfrm>
            <a:prstGeom prst="rect">
              <a:avLst/>
            </a:prstGeom>
            <a:solidFill>
              <a:srgbClr val="000000"/>
            </a:solidFill>
            <a:ln w="952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1100" b="1" dirty="0">
                  <a:solidFill>
                    <a:srgbClr val="CCFFFF"/>
                  </a:solidFill>
                  <a:effectLst/>
                  <a:latin typeface="Verdana"/>
                  <a:ea typeface="Times New Roman"/>
                </a:rPr>
                <a:t>7</a:t>
              </a:r>
              <a:endParaRPr lang="en-US" sz="1100" dirty="0">
                <a:effectLst/>
                <a:latin typeface="Times New Roman"/>
                <a:ea typeface="Times New Roman"/>
              </a:endParaRPr>
            </a:p>
          </p:txBody>
        </p:sp>
        <p:sp>
          <p:nvSpPr>
            <p:cNvPr id="731" name="Text Box 140"/>
            <p:cNvSpPr txBox="1">
              <a:spLocks noChangeArrowheads="1"/>
            </p:cNvSpPr>
            <p:nvPr/>
          </p:nvSpPr>
          <p:spPr bwMode="auto">
            <a:xfrm>
              <a:off x="638175" y="630555"/>
              <a:ext cx="137604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0" rIns="91440" bIns="0" anchor="t" anchorCtr="0" upright="1">
              <a:noAutofit/>
            </a:bodyPr>
            <a:lstStyle/>
            <a:p>
              <a:pPr marL="0" marR="0" algn="ctr">
                <a:spcBef>
                  <a:spcPts val="0"/>
                </a:spcBef>
                <a:spcAft>
                  <a:spcPts val="0"/>
                </a:spcAft>
              </a:pPr>
              <a:r>
                <a:rPr lang="en-US" sz="700" b="1" i="1" dirty="0">
                  <a:effectLst/>
                  <a:latin typeface="Verdana"/>
                  <a:ea typeface="Times New Roman"/>
                </a:rPr>
                <a:t>PROPOSED DETERMINATION</a:t>
              </a:r>
              <a:endParaRPr lang="en-US" sz="1050" dirty="0">
                <a:effectLst/>
                <a:latin typeface="Times New Roman"/>
                <a:ea typeface="Times New Roman"/>
              </a:endParaRPr>
            </a:p>
            <a:p>
              <a:pPr marL="0" marR="0" algn="ctr">
                <a:spcBef>
                  <a:spcPts val="0"/>
                </a:spcBef>
                <a:spcAft>
                  <a:spcPts val="0"/>
                </a:spcAft>
              </a:pPr>
              <a:r>
                <a:rPr lang="en-US" sz="800" dirty="0">
                  <a:effectLst/>
                  <a:latin typeface="Verdana"/>
                  <a:ea typeface="Times New Roman"/>
                </a:rPr>
                <a:t> </a:t>
              </a:r>
              <a:endParaRPr lang="en-US" sz="1050" dirty="0">
                <a:effectLst/>
                <a:latin typeface="Times New Roman"/>
                <a:ea typeface="Times New Roman"/>
              </a:endParaRPr>
            </a:p>
          </p:txBody>
        </p:sp>
        <p:sp>
          <p:nvSpPr>
            <p:cNvPr id="732" name="Freeform 731"/>
            <p:cNvSpPr>
              <a:spLocks noEditPoints="1"/>
            </p:cNvSpPr>
            <p:nvPr/>
          </p:nvSpPr>
          <p:spPr bwMode="auto">
            <a:xfrm>
              <a:off x="685800" y="59055"/>
              <a:ext cx="1275715" cy="876300"/>
            </a:xfrm>
            <a:custGeom>
              <a:avLst/>
              <a:gdLst>
                <a:gd name="T0" fmla="*/ 4474 w 4496"/>
                <a:gd name="T1" fmla="*/ 4025 h 4498"/>
                <a:gd name="T2" fmla="*/ 4383 w 4496"/>
                <a:gd name="T3" fmla="*/ 4167 h 4498"/>
                <a:gd name="T4" fmla="*/ 4340 w 4496"/>
                <a:gd name="T5" fmla="*/ 4231 h 4498"/>
                <a:gd name="T6" fmla="*/ 4246 w 4496"/>
                <a:gd name="T7" fmla="*/ 4366 h 4498"/>
                <a:gd name="T8" fmla="*/ 4178 w 4496"/>
                <a:gd name="T9" fmla="*/ 4412 h 4498"/>
                <a:gd name="T10" fmla="*/ 3943 w 4496"/>
                <a:gd name="T11" fmla="*/ 4493 h 4498"/>
                <a:gd name="T12" fmla="*/ 642 w 4496"/>
                <a:gd name="T13" fmla="*/ 4468 h 4498"/>
                <a:gd name="T14" fmla="*/ 559 w 4496"/>
                <a:gd name="T15" fmla="*/ 4462 h 4498"/>
                <a:gd name="T16" fmla="*/ 389 w 4496"/>
                <a:gd name="T17" fmla="*/ 4447 h 4498"/>
                <a:gd name="T18" fmla="*/ 316 w 4496"/>
                <a:gd name="T19" fmla="*/ 4410 h 4498"/>
                <a:gd name="T20" fmla="*/ 133 w 4496"/>
                <a:gd name="T21" fmla="*/ 4250 h 4498"/>
                <a:gd name="T22" fmla="*/ 77 w 4496"/>
                <a:gd name="T23" fmla="*/ 4093 h 4498"/>
                <a:gd name="T24" fmla="*/ 50 w 4496"/>
                <a:gd name="T25" fmla="*/ 4020 h 4498"/>
                <a:gd name="T26" fmla="*/ 0 w 4496"/>
                <a:gd name="T27" fmla="*/ 3856 h 4498"/>
                <a:gd name="T28" fmla="*/ 0 w 4496"/>
                <a:gd name="T29" fmla="*/ 640 h 4498"/>
                <a:gd name="T30" fmla="*/ 48 w 4496"/>
                <a:gd name="T31" fmla="*/ 392 h 4498"/>
                <a:gd name="T32" fmla="*/ 158 w 4496"/>
                <a:gd name="T33" fmla="*/ 267 h 4498"/>
                <a:gd name="T34" fmla="*/ 207 w 4496"/>
                <a:gd name="T35" fmla="*/ 209 h 4498"/>
                <a:gd name="T36" fmla="*/ 318 w 4496"/>
                <a:gd name="T37" fmla="*/ 86 h 4498"/>
                <a:gd name="T38" fmla="*/ 391 w 4496"/>
                <a:gd name="T39" fmla="*/ 49 h 4498"/>
                <a:gd name="T40" fmla="*/ 640 w 4496"/>
                <a:gd name="T41" fmla="*/ 0 h 4498"/>
                <a:gd name="T42" fmla="*/ 3939 w 4496"/>
                <a:gd name="T43" fmla="*/ 36 h 4498"/>
                <a:gd name="T44" fmla="*/ 4016 w 4496"/>
                <a:gd name="T45" fmla="*/ 51 h 4498"/>
                <a:gd name="T46" fmla="*/ 4180 w 4496"/>
                <a:gd name="T47" fmla="*/ 88 h 4498"/>
                <a:gd name="T48" fmla="*/ 4248 w 4496"/>
                <a:gd name="T49" fmla="*/ 134 h 4498"/>
                <a:gd name="T50" fmla="*/ 4408 w 4496"/>
                <a:gd name="T51" fmla="*/ 316 h 4498"/>
                <a:gd name="T52" fmla="*/ 4446 w 4496"/>
                <a:gd name="T53" fmla="*/ 480 h 4498"/>
                <a:gd name="T54" fmla="*/ 4461 w 4496"/>
                <a:gd name="T55" fmla="*/ 557 h 4498"/>
                <a:gd name="T56" fmla="*/ 4496 w 4496"/>
                <a:gd name="T57" fmla="*/ 3858 h 4498"/>
                <a:gd name="T58" fmla="*/ 4491 w 4496"/>
                <a:gd name="T59" fmla="*/ 3944 h 4498"/>
                <a:gd name="T60" fmla="*/ 4448 w 4496"/>
                <a:gd name="T61" fmla="*/ 4106 h 4498"/>
                <a:gd name="T62" fmla="*/ 4351 w 4496"/>
                <a:gd name="T63" fmla="*/ 4240 h 4498"/>
                <a:gd name="T64" fmla="*/ 4246 w 4496"/>
                <a:gd name="T65" fmla="*/ 4366 h 4498"/>
                <a:gd name="T66" fmla="*/ 4105 w 4496"/>
                <a:gd name="T67" fmla="*/ 4449 h 4498"/>
                <a:gd name="T68" fmla="*/ 4026 w 4496"/>
                <a:gd name="T69" fmla="*/ 4476 h 4498"/>
                <a:gd name="T70" fmla="*/ 3856 w 4496"/>
                <a:gd name="T71" fmla="*/ 4498 h 4498"/>
                <a:gd name="T72" fmla="*/ 555 w 4496"/>
                <a:gd name="T73" fmla="*/ 4478 h 4498"/>
                <a:gd name="T74" fmla="*/ 389 w 4496"/>
                <a:gd name="T75" fmla="*/ 4447 h 4498"/>
                <a:gd name="T76" fmla="*/ 248 w 4496"/>
                <a:gd name="T77" fmla="*/ 4364 h 4498"/>
                <a:gd name="T78" fmla="*/ 188 w 4496"/>
                <a:gd name="T79" fmla="*/ 4310 h 4498"/>
                <a:gd name="T80" fmla="*/ 88 w 4496"/>
                <a:gd name="T81" fmla="*/ 4182 h 4498"/>
                <a:gd name="T82" fmla="*/ 37 w 4496"/>
                <a:gd name="T83" fmla="*/ 4024 h 4498"/>
                <a:gd name="T84" fmla="*/ 0 w 4496"/>
                <a:gd name="T85" fmla="*/ 3856 h 4498"/>
                <a:gd name="T86" fmla="*/ 5 w 4496"/>
                <a:gd name="T87" fmla="*/ 554 h 4498"/>
                <a:gd name="T88" fmla="*/ 22 w 4496"/>
                <a:gd name="T89" fmla="*/ 471 h 4498"/>
                <a:gd name="T90" fmla="*/ 86 w 4496"/>
                <a:gd name="T91" fmla="*/ 318 h 4498"/>
                <a:gd name="T92" fmla="*/ 197 w 4496"/>
                <a:gd name="T93" fmla="*/ 198 h 4498"/>
                <a:gd name="T94" fmla="*/ 318 w 4496"/>
                <a:gd name="T95" fmla="*/ 86 h 4498"/>
                <a:gd name="T96" fmla="*/ 470 w 4496"/>
                <a:gd name="T97" fmla="*/ 22 h 4498"/>
                <a:gd name="T98" fmla="*/ 553 w 4496"/>
                <a:gd name="T99" fmla="*/ 5 h 4498"/>
                <a:gd name="T100" fmla="*/ 3854 w 4496"/>
                <a:gd name="T101" fmla="*/ 0 h 4498"/>
                <a:gd name="T102" fmla="*/ 4022 w 4496"/>
                <a:gd name="T103" fmla="*/ 37 h 4498"/>
                <a:gd name="T104" fmla="*/ 4180 w 4496"/>
                <a:gd name="T105" fmla="*/ 88 h 4498"/>
                <a:gd name="T106" fmla="*/ 4308 w 4496"/>
                <a:gd name="T107" fmla="*/ 188 h 4498"/>
                <a:gd name="T108" fmla="*/ 4363 w 4496"/>
                <a:gd name="T109" fmla="*/ 248 h 4498"/>
                <a:gd name="T110" fmla="*/ 4446 w 4496"/>
                <a:gd name="T111" fmla="*/ 392 h 4498"/>
                <a:gd name="T112" fmla="*/ 4476 w 4496"/>
                <a:gd name="T113" fmla="*/ 557 h 4498"/>
                <a:gd name="T114" fmla="*/ 4496 w 4496"/>
                <a:gd name="T115" fmla="*/ 3858 h 4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496" h="4498">
                  <a:moveTo>
                    <a:pt x="4496" y="3858"/>
                  </a:moveTo>
                  <a:lnTo>
                    <a:pt x="4466" y="3856"/>
                  </a:lnTo>
                  <a:lnTo>
                    <a:pt x="4461" y="3941"/>
                  </a:lnTo>
                  <a:lnTo>
                    <a:pt x="4491" y="3943"/>
                  </a:lnTo>
                  <a:lnTo>
                    <a:pt x="4496" y="3858"/>
                  </a:lnTo>
                  <a:close/>
                  <a:moveTo>
                    <a:pt x="4491" y="3944"/>
                  </a:moveTo>
                  <a:lnTo>
                    <a:pt x="4461" y="3939"/>
                  </a:lnTo>
                  <a:lnTo>
                    <a:pt x="4446" y="4020"/>
                  </a:lnTo>
                  <a:lnTo>
                    <a:pt x="4474" y="4025"/>
                  </a:lnTo>
                  <a:lnTo>
                    <a:pt x="4491" y="3944"/>
                  </a:lnTo>
                  <a:close/>
                  <a:moveTo>
                    <a:pt x="4474" y="4027"/>
                  </a:moveTo>
                  <a:lnTo>
                    <a:pt x="4446" y="4018"/>
                  </a:lnTo>
                  <a:lnTo>
                    <a:pt x="4419" y="4095"/>
                  </a:lnTo>
                  <a:lnTo>
                    <a:pt x="4448" y="4106"/>
                  </a:lnTo>
                  <a:lnTo>
                    <a:pt x="4474" y="4027"/>
                  </a:lnTo>
                  <a:close/>
                  <a:moveTo>
                    <a:pt x="4446" y="4108"/>
                  </a:moveTo>
                  <a:lnTo>
                    <a:pt x="4419" y="4093"/>
                  </a:lnTo>
                  <a:lnTo>
                    <a:pt x="4383" y="4167"/>
                  </a:lnTo>
                  <a:lnTo>
                    <a:pt x="4410" y="4180"/>
                  </a:lnTo>
                  <a:lnTo>
                    <a:pt x="4446" y="4108"/>
                  </a:lnTo>
                  <a:close/>
                  <a:moveTo>
                    <a:pt x="4408" y="4182"/>
                  </a:moveTo>
                  <a:lnTo>
                    <a:pt x="4383" y="4165"/>
                  </a:lnTo>
                  <a:lnTo>
                    <a:pt x="4338" y="4231"/>
                  </a:lnTo>
                  <a:lnTo>
                    <a:pt x="4365" y="4248"/>
                  </a:lnTo>
                  <a:lnTo>
                    <a:pt x="4408" y="4182"/>
                  </a:lnTo>
                  <a:close/>
                  <a:moveTo>
                    <a:pt x="4363" y="4250"/>
                  </a:moveTo>
                  <a:lnTo>
                    <a:pt x="4340" y="4231"/>
                  </a:lnTo>
                  <a:lnTo>
                    <a:pt x="4287" y="4289"/>
                  </a:lnTo>
                  <a:lnTo>
                    <a:pt x="4310" y="4310"/>
                  </a:lnTo>
                  <a:lnTo>
                    <a:pt x="4363" y="4250"/>
                  </a:lnTo>
                  <a:close/>
                  <a:moveTo>
                    <a:pt x="4308" y="4312"/>
                  </a:moveTo>
                  <a:lnTo>
                    <a:pt x="4287" y="4289"/>
                  </a:lnTo>
                  <a:lnTo>
                    <a:pt x="4227" y="4342"/>
                  </a:lnTo>
                  <a:lnTo>
                    <a:pt x="4248" y="4364"/>
                  </a:lnTo>
                  <a:lnTo>
                    <a:pt x="4308" y="4312"/>
                  </a:lnTo>
                  <a:close/>
                  <a:moveTo>
                    <a:pt x="4246" y="4366"/>
                  </a:moveTo>
                  <a:lnTo>
                    <a:pt x="4229" y="4340"/>
                  </a:lnTo>
                  <a:lnTo>
                    <a:pt x="4163" y="4385"/>
                  </a:lnTo>
                  <a:lnTo>
                    <a:pt x="4180" y="4410"/>
                  </a:lnTo>
                  <a:lnTo>
                    <a:pt x="4246" y="4366"/>
                  </a:lnTo>
                  <a:close/>
                  <a:moveTo>
                    <a:pt x="4178" y="4412"/>
                  </a:moveTo>
                  <a:lnTo>
                    <a:pt x="4165" y="4385"/>
                  </a:lnTo>
                  <a:lnTo>
                    <a:pt x="4092" y="4421"/>
                  </a:lnTo>
                  <a:lnTo>
                    <a:pt x="4105" y="4447"/>
                  </a:lnTo>
                  <a:lnTo>
                    <a:pt x="4178" y="4412"/>
                  </a:lnTo>
                  <a:close/>
                  <a:moveTo>
                    <a:pt x="4105" y="4449"/>
                  </a:moveTo>
                  <a:lnTo>
                    <a:pt x="4093" y="4421"/>
                  </a:lnTo>
                  <a:lnTo>
                    <a:pt x="4016" y="4447"/>
                  </a:lnTo>
                  <a:lnTo>
                    <a:pt x="4026" y="4476"/>
                  </a:lnTo>
                  <a:lnTo>
                    <a:pt x="4105" y="4449"/>
                  </a:lnTo>
                  <a:close/>
                  <a:moveTo>
                    <a:pt x="4024" y="4476"/>
                  </a:moveTo>
                  <a:lnTo>
                    <a:pt x="4018" y="4447"/>
                  </a:lnTo>
                  <a:lnTo>
                    <a:pt x="3937" y="4462"/>
                  </a:lnTo>
                  <a:lnTo>
                    <a:pt x="3943" y="4493"/>
                  </a:lnTo>
                  <a:lnTo>
                    <a:pt x="4024" y="4476"/>
                  </a:lnTo>
                  <a:close/>
                  <a:moveTo>
                    <a:pt x="3941" y="4493"/>
                  </a:moveTo>
                  <a:lnTo>
                    <a:pt x="3939" y="4462"/>
                  </a:lnTo>
                  <a:lnTo>
                    <a:pt x="3854" y="4468"/>
                  </a:lnTo>
                  <a:lnTo>
                    <a:pt x="3856" y="4498"/>
                  </a:lnTo>
                  <a:lnTo>
                    <a:pt x="3941" y="4493"/>
                  </a:lnTo>
                  <a:close/>
                  <a:moveTo>
                    <a:pt x="3854" y="4498"/>
                  </a:moveTo>
                  <a:lnTo>
                    <a:pt x="3854" y="4468"/>
                  </a:lnTo>
                  <a:lnTo>
                    <a:pt x="642" y="4468"/>
                  </a:lnTo>
                  <a:lnTo>
                    <a:pt x="642" y="4498"/>
                  </a:lnTo>
                  <a:lnTo>
                    <a:pt x="3854" y="4498"/>
                  </a:lnTo>
                  <a:close/>
                  <a:moveTo>
                    <a:pt x="640" y="4498"/>
                  </a:moveTo>
                  <a:lnTo>
                    <a:pt x="642" y="4468"/>
                  </a:lnTo>
                  <a:lnTo>
                    <a:pt x="557" y="4462"/>
                  </a:lnTo>
                  <a:lnTo>
                    <a:pt x="555" y="4493"/>
                  </a:lnTo>
                  <a:lnTo>
                    <a:pt x="640" y="4498"/>
                  </a:lnTo>
                  <a:close/>
                  <a:moveTo>
                    <a:pt x="553" y="4493"/>
                  </a:moveTo>
                  <a:lnTo>
                    <a:pt x="559" y="4462"/>
                  </a:lnTo>
                  <a:lnTo>
                    <a:pt x="478" y="4447"/>
                  </a:lnTo>
                  <a:lnTo>
                    <a:pt x="472" y="4476"/>
                  </a:lnTo>
                  <a:lnTo>
                    <a:pt x="553" y="4493"/>
                  </a:lnTo>
                  <a:close/>
                  <a:moveTo>
                    <a:pt x="470" y="4476"/>
                  </a:moveTo>
                  <a:lnTo>
                    <a:pt x="480" y="4447"/>
                  </a:lnTo>
                  <a:lnTo>
                    <a:pt x="403" y="4421"/>
                  </a:lnTo>
                  <a:lnTo>
                    <a:pt x="391" y="4449"/>
                  </a:lnTo>
                  <a:lnTo>
                    <a:pt x="470" y="4476"/>
                  </a:lnTo>
                  <a:close/>
                  <a:moveTo>
                    <a:pt x="389" y="4447"/>
                  </a:moveTo>
                  <a:lnTo>
                    <a:pt x="404" y="4421"/>
                  </a:lnTo>
                  <a:lnTo>
                    <a:pt x="331" y="4385"/>
                  </a:lnTo>
                  <a:lnTo>
                    <a:pt x="318" y="4412"/>
                  </a:lnTo>
                  <a:lnTo>
                    <a:pt x="389" y="4447"/>
                  </a:lnTo>
                  <a:close/>
                  <a:moveTo>
                    <a:pt x="316" y="4410"/>
                  </a:moveTo>
                  <a:lnTo>
                    <a:pt x="333" y="4385"/>
                  </a:lnTo>
                  <a:lnTo>
                    <a:pt x="267" y="4340"/>
                  </a:lnTo>
                  <a:lnTo>
                    <a:pt x="250" y="4366"/>
                  </a:lnTo>
                  <a:lnTo>
                    <a:pt x="316" y="4410"/>
                  </a:lnTo>
                  <a:close/>
                  <a:moveTo>
                    <a:pt x="248" y="4364"/>
                  </a:moveTo>
                  <a:lnTo>
                    <a:pt x="267" y="4342"/>
                  </a:lnTo>
                  <a:lnTo>
                    <a:pt x="207" y="4289"/>
                  </a:lnTo>
                  <a:lnTo>
                    <a:pt x="188" y="4312"/>
                  </a:lnTo>
                  <a:lnTo>
                    <a:pt x="248" y="4364"/>
                  </a:lnTo>
                  <a:close/>
                  <a:moveTo>
                    <a:pt x="186" y="4310"/>
                  </a:moveTo>
                  <a:lnTo>
                    <a:pt x="209" y="4289"/>
                  </a:lnTo>
                  <a:lnTo>
                    <a:pt x="156" y="4231"/>
                  </a:lnTo>
                  <a:lnTo>
                    <a:pt x="133" y="4250"/>
                  </a:lnTo>
                  <a:lnTo>
                    <a:pt x="186" y="4310"/>
                  </a:lnTo>
                  <a:close/>
                  <a:moveTo>
                    <a:pt x="131" y="4248"/>
                  </a:moveTo>
                  <a:lnTo>
                    <a:pt x="158" y="4231"/>
                  </a:lnTo>
                  <a:lnTo>
                    <a:pt x="113" y="4165"/>
                  </a:lnTo>
                  <a:lnTo>
                    <a:pt x="88" y="4182"/>
                  </a:lnTo>
                  <a:lnTo>
                    <a:pt x="131" y="4248"/>
                  </a:lnTo>
                  <a:close/>
                  <a:moveTo>
                    <a:pt x="86" y="4180"/>
                  </a:moveTo>
                  <a:lnTo>
                    <a:pt x="113" y="4167"/>
                  </a:lnTo>
                  <a:lnTo>
                    <a:pt x="77" y="4093"/>
                  </a:lnTo>
                  <a:lnTo>
                    <a:pt x="50" y="4108"/>
                  </a:lnTo>
                  <a:lnTo>
                    <a:pt x="86" y="4180"/>
                  </a:lnTo>
                  <a:close/>
                  <a:moveTo>
                    <a:pt x="48" y="4106"/>
                  </a:moveTo>
                  <a:lnTo>
                    <a:pt x="77" y="4095"/>
                  </a:lnTo>
                  <a:lnTo>
                    <a:pt x="50" y="4018"/>
                  </a:lnTo>
                  <a:lnTo>
                    <a:pt x="22" y="4027"/>
                  </a:lnTo>
                  <a:lnTo>
                    <a:pt x="48" y="4106"/>
                  </a:lnTo>
                  <a:close/>
                  <a:moveTo>
                    <a:pt x="22" y="4025"/>
                  </a:moveTo>
                  <a:lnTo>
                    <a:pt x="50" y="4020"/>
                  </a:lnTo>
                  <a:lnTo>
                    <a:pt x="35" y="3939"/>
                  </a:lnTo>
                  <a:lnTo>
                    <a:pt x="5" y="3944"/>
                  </a:lnTo>
                  <a:lnTo>
                    <a:pt x="22" y="4025"/>
                  </a:lnTo>
                  <a:close/>
                  <a:moveTo>
                    <a:pt x="5" y="3943"/>
                  </a:moveTo>
                  <a:lnTo>
                    <a:pt x="35" y="3941"/>
                  </a:lnTo>
                  <a:lnTo>
                    <a:pt x="30" y="3856"/>
                  </a:lnTo>
                  <a:lnTo>
                    <a:pt x="0" y="3858"/>
                  </a:lnTo>
                  <a:lnTo>
                    <a:pt x="5" y="3943"/>
                  </a:lnTo>
                  <a:close/>
                  <a:moveTo>
                    <a:pt x="0" y="3856"/>
                  </a:moveTo>
                  <a:lnTo>
                    <a:pt x="30" y="3856"/>
                  </a:lnTo>
                  <a:lnTo>
                    <a:pt x="30" y="642"/>
                  </a:lnTo>
                  <a:lnTo>
                    <a:pt x="0" y="642"/>
                  </a:lnTo>
                  <a:lnTo>
                    <a:pt x="0" y="3856"/>
                  </a:lnTo>
                  <a:close/>
                  <a:moveTo>
                    <a:pt x="0" y="640"/>
                  </a:moveTo>
                  <a:lnTo>
                    <a:pt x="30" y="642"/>
                  </a:lnTo>
                  <a:lnTo>
                    <a:pt x="35" y="557"/>
                  </a:lnTo>
                  <a:lnTo>
                    <a:pt x="5" y="555"/>
                  </a:lnTo>
                  <a:lnTo>
                    <a:pt x="0" y="640"/>
                  </a:lnTo>
                  <a:close/>
                  <a:moveTo>
                    <a:pt x="5" y="554"/>
                  </a:moveTo>
                  <a:lnTo>
                    <a:pt x="35" y="559"/>
                  </a:lnTo>
                  <a:lnTo>
                    <a:pt x="50" y="478"/>
                  </a:lnTo>
                  <a:lnTo>
                    <a:pt x="22" y="473"/>
                  </a:lnTo>
                  <a:lnTo>
                    <a:pt x="5" y="554"/>
                  </a:lnTo>
                  <a:close/>
                  <a:moveTo>
                    <a:pt x="22" y="471"/>
                  </a:moveTo>
                  <a:lnTo>
                    <a:pt x="50" y="480"/>
                  </a:lnTo>
                  <a:lnTo>
                    <a:pt x="77" y="403"/>
                  </a:lnTo>
                  <a:lnTo>
                    <a:pt x="48" y="392"/>
                  </a:lnTo>
                  <a:lnTo>
                    <a:pt x="22" y="471"/>
                  </a:lnTo>
                  <a:close/>
                  <a:moveTo>
                    <a:pt x="50" y="392"/>
                  </a:moveTo>
                  <a:lnTo>
                    <a:pt x="77" y="405"/>
                  </a:lnTo>
                  <a:lnTo>
                    <a:pt x="113" y="331"/>
                  </a:lnTo>
                  <a:lnTo>
                    <a:pt x="86" y="318"/>
                  </a:lnTo>
                  <a:lnTo>
                    <a:pt x="50" y="392"/>
                  </a:lnTo>
                  <a:close/>
                  <a:moveTo>
                    <a:pt x="88" y="316"/>
                  </a:moveTo>
                  <a:lnTo>
                    <a:pt x="113" y="333"/>
                  </a:lnTo>
                  <a:lnTo>
                    <a:pt x="158" y="267"/>
                  </a:lnTo>
                  <a:lnTo>
                    <a:pt x="131" y="250"/>
                  </a:lnTo>
                  <a:lnTo>
                    <a:pt x="88" y="316"/>
                  </a:lnTo>
                  <a:close/>
                  <a:moveTo>
                    <a:pt x="133" y="248"/>
                  </a:moveTo>
                  <a:lnTo>
                    <a:pt x="156" y="269"/>
                  </a:lnTo>
                  <a:lnTo>
                    <a:pt x="209" y="209"/>
                  </a:lnTo>
                  <a:lnTo>
                    <a:pt x="186" y="188"/>
                  </a:lnTo>
                  <a:lnTo>
                    <a:pt x="133" y="248"/>
                  </a:lnTo>
                  <a:close/>
                  <a:moveTo>
                    <a:pt x="188" y="186"/>
                  </a:moveTo>
                  <a:lnTo>
                    <a:pt x="207" y="209"/>
                  </a:lnTo>
                  <a:lnTo>
                    <a:pt x="267" y="156"/>
                  </a:lnTo>
                  <a:lnTo>
                    <a:pt x="248" y="134"/>
                  </a:lnTo>
                  <a:lnTo>
                    <a:pt x="188" y="186"/>
                  </a:lnTo>
                  <a:close/>
                  <a:moveTo>
                    <a:pt x="250" y="132"/>
                  </a:moveTo>
                  <a:lnTo>
                    <a:pt x="267" y="158"/>
                  </a:lnTo>
                  <a:lnTo>
                    <a:pt x="333" y="113"/>
                  </a:lnTo>
                  <a:lnTo>
                    <a:pt x="316" y="88"/>
                  </a:lnTo>
                  <a:lnTo>
                    <a:pt x="250" y="132"/>
                  </a:lnTo>
                  <a:close/>
                  <a:moveTo>
                    <a:pt x="318" y="86"/>
                  </a:moveTo>
                  <a:lnTo>
                    <a:pt x="331" y="113"/>
                  </a:lnTo>
                  <a:lnTo>
                    <a:pt x="404" y="77"/>
                  </a:lnTo>
                  <a:lnTo>
                    <a:pt x="389" y="51"/>
                  </a:lnTo>
                  <a:lnTo>
                    <a:pt x="318" y="86"/>
                  </a:lnTo>
                  <a:close/>
                  <a:moveTo>
                    <a:pt x="391" y="49"/>
                  </a:moveTo>
                  <a:lnTo>
                    <a:pt x="403" y="77"/>
                  </a:lnTo>
                  <a:lnTo>
                    <a:pt x="480" y="51"/>
                  </a:lnTo>
                  <a:lnTo>
                    <a:pt x="470" y="22"/>
                  </a:lnTo>
                  <a:lnTo>
                    <a:pt x="391" y="49"/>
                  </a:lnTo>
                  <a:close/>
                  <a:moveTo>
                    <a:pt x="472" y="22"/>
                  </a:moveTo>
                  <a:lnTo>
                    <a:pt x="478" y="51"/>
                  </a:lnTo>
                  <a:lnTo>
                    <a:pt x="559" y="36"/>
                  </a:lnTo>
                  <a:lnTo>
                    <a:pt x="553" y="5"/>
                  </a:lnTo>
                  <a:lnTo>
                    <a:pt x="472" y="22"/>
                  </a:lnTo>
                  <a:close/>
                  <a:moveTo>
                    <a:pt x="555" y="5"/>
                  </a:moveTo>
                  <a:lnTo>
                    <a:pt x="557" y="36"/>
                  </a:lnTo>
                  <a:lnTo>
                    <a:pt x="642" y="30"/>
                  </a:lnTo>
                  <a:lnTo>
                    <a:pt x="640" y="0"/>
                  </a:lnTo>
                  <a:lnTo>
                    <a:pt x="555" y="5"/>
                  </a:lnTo>
                  <a:close/>
                  <a:moveTo>
                    <a:pt x="642" y="0"/>
                  </a:moveTo>
                  <a:lnTo>
                    <a:pt x="642" y="30"/>
                  </a:lnTo>
                  <a:lnTo>
                    <a:pt x="3854" y="30"/>
                  </a:lnTo>
                  <a:lnTo>
                    <a:pt x="3854" y="0"/>
                  </a:lnTo>
                  <a:lnTo>
                    <a:pt x="642" y="0"/>
                  </a:lnTo>
                  <a:close/>
                  <a:moveTo>
                    <a:pt x="3856" y="0"/>
                  </a:moveTo>
                  <a:lnTo>
                    <a:pt x="3854" y="30"/>
                  </a:lnTo>
                  <a:lnTo>
                    <a:pt x="3939" y="36"/>
                  </a:lnTo>
                  <a:lnTo>
                    <a:pt x="3941" y="5"/>
                  </a:lnTo>
                  <a:lnTo>
                    <a:pt x="3856" y="0"/>
                  </a:lnTo>
                  <a:close/>
                  <a:moveTo>
                    <a:pt x="3943" y="5"/>
                  </a:moveTo>
                  <a:lnTo>
                    <a:pt x="3937" y="36"/>
                  </a:lnTo>
                  <a:lnTo>
                    <a:pt x="4018" y="51"/>
                  </a:lnTo>
                  <a:lnTo>
                    <a:pt x="4024" y="22"/>
                  </a:lnTo>
                  <a:lnTo>
                    <a:pt x="3943" y="5"/>
                  </a:lnTo>
                  <a:close/>
                  <a:moveTo>
                    <a:pt x="4026" y="22"/>
                  </a:moveTo>
                  <a:lnTo>
                    <a:pt x="4016" y="51"/>
                  </a:lnTo>
                  <a:lnTo>
                    <a:pt x="4093" y="77"/>
                  </a:lnTo>
                  <a:lnTo>
                    <a:pt x="4105" y="49"/>
                  </a:lnTo>
                  <a:lnTo>
                    <a:pt x="4026" y="22"/>
                  </a:lnTo>
                  <a:close/>
                  <a:moveTo>
                    <a:pt x="4105" y="51"/>
                  </a:moveTo>
                  <a:lnTo>
                    <a:pt x="4092" y="77"/>
                  </a:lnTo>
                  <a:lnTo>
                    <a:pt x="4165" y="113"/>
                  </a:lnTo>
                  <a:lnTo>
                    <a:pt x="4178" y="86"/>
                  </a:lnTo>
                  <a:lnTo>
                    <a:pt x="4105" y="51"/>
                  </a:lnTo>
                  <a:close/>
                  <a:moveTo>
                    <a:pt x="4180" y="88"/>
                  </a:moveTo>
                  <a:lnTo>
                    <a:pt x="4163" y="113"/>
                  </a:lnTo>
                  <a:lnTo>
                    <a:pt x="4229" y="158"/>
                  </a:lnTo>
                  <a:lnTo>
                    <a:pt x="4246" y="132"/>
                  </a:lnTo>
                  <a:lnTo>
                    <a:pt x="4180" y="88"/>
                  </a:lnTo>
                  <a:close/>
                  <a:moveTo>
                    <a:pt x="4248" y="134"/>
                  </a:moveTo>
                  <a:lnTo>
                    <a:pt x="4227" y="156"/>
                  </a:lnTo>
                  <a:lnTo>
                    <a:pt x="4287" y="209"/>
                  </a:lnTo>
                  <a:lnTo>
                    <a:pt x="4308" y="186"/>
                  </a:lnTo>
                  <a:lnTo>
                    <a:pt x="4248" y="134"/>
                  </a:lnTo>
                  <a:close/>
                  <a:moveTo>
                    <a:pt x="4310" y="188"/>
                  </a:moveTo>
                  <a:lnTo>
                    <a:pt x="4287" y="209"/>
                  </a:lnTo>
                  <a:lnTo>
                    <a:pt x="4340" y="269"/>
                  </a:lnTo>
                  <a:lnTo>
                    <a:pt x="4363" y="248"/>
                  </a:lnTo>
                  <a:lnTo>
                    <a:pt x="4310" y="188"/>
                  </a:lnTo>
                  <a:close/>
                  <a:moveTo>
                    <a:pt x="4365" y="250"/>
                  </a:moveTo>
                  <a:lnTo>
                    <a:pt x="4338" y="267"/>
                  </a:lnTo>
                  <a:lnTo>
                    <a:pt x="4383" y="333"/>
                  </a:lnTo>
                  <a:lnTo>
                    <a:pt x="4408" y="316"/>
                  </a:lnTo>
                  <a:lnTo>
                    <a:pt x="4365" y="250"/>
                  </a:lnTo>
                  <a:close/>
                  <a:moveTo>
                    <a:pt x="4410" y="318"/>
                  </a:moveTo>
                  <a:lnTo>
                    <a:pt x="4383" y="331"/>
                  </a:lnTo>
                  <a:lnTo>
                    <a:pt x="4419" y="405"/>
                  </a:lnTo>
                  <a:lnTo>
                    <a:pt x="4446" y="392"/>
                  </a:lnTo>
                  <a:lnTo>
                    <a:pt x="4410" y="318"/>
                  </a:lnTo>
                  <a:close/>
                  <a:moveTo>
                    <a:pt x="4448" y="392"/>
                  </a:moveTo>
                  <a:lnTo>
                    <a:pt x="4419" y="403"/>
                  </a:lnTo>
                  <a:lnTo>
                    <a:pt x="4446" y="480"/>
                  </a:lnTo>
                  <a:lnTo>
                    <a:pt x="4474" y="471"/>
                  </a:lnTo>
                  <a:lnTo>
                    <a:pt x="4448" y="392"/>
                  </a:lnTo>
                  <a:close/>
                  <a:moveTo>
                    <a:pt x="4474" y="473"/>
                  </a:moveTo>
                  <a:lnTo>
                    <a:pt x="4446" y="478"/>
                  </a:lnTo>
                  <a:lnTo>
                    <a:pt x="4461" y="559"/>
                  </a:lnTo>
                  <a:lnTo>
                    <a:pt x="4491" y="554"/>
                  </a:lnTo>
                  <a:lnTo>
                    <a:pt x="4474" y="473"/>
                  </a:lnTo>
                  <a:close/>
                  <a:moveTo>
                    <a:pt x="4491" y="555"/>
                  </a:moveTo>
                  <a:lnTo>
                    <a:pt x="4461" y="557"/>
                  </a:lnTo>
                  <a:lnTo>
                    <a:pt x="4466" y="642"/>
                  </a:lnTo>
                  <a:lnTo>
                    <a:pt x="4496" y="640"/>
                  </a:lnTo>
                  <a:lnTo>
                    <a:pt x="4491" y="555"/>
                  </a:lnTo>
                  <a:close/>
                  <a:moveTo>
                    <a:pt x="4496" y="642"/>
                  </a:moveTo>
                  <a:lnTo>
                    <a:pt x="4466" y="642"/>
                  </a:lnTo>
                  <a:lnTo>
                    <a:pt x="4466" y="3856"/>
                  </a:lnTo>
                  <a:lnTo>
                    <a:pt x="4496" y="3856"/>
                  </a:lnTo>
                  <a:lnTo>
                    <a:pt x="4496" y="642"/>
                  </a:lnTo>
                  <a:close/>
                  <a:moveTo>
                    <a:pt x="4496" y="3858"/>
                  </a:moveTo>
                  <a:lnTo>
                    <a:pt x="4496" y="3858"/>
                  </a:lnTo>
                  <a:lnTo>
                    <a:pt x="4481" y="3856"/>
                  </a:lnTo>
                  <a:lnTo>
                    <a:pt x="4496" y="3856"/>
                  </a:lnTo>
                  <a:lnTo>
                    <a:pt x="4496" y="3858"/>
                  </a:lnTo>
                  <a:close/>
                  <a:moveTo>
                    <a:pt x="4491" y="3944"/>
                  </a:moveTo>
                  <a:lnTo>
                    <a:pt x="4491" y="3944"/>
                  </a:lnTo>
                  <a:lnTo>
                    <a:pt x="4476" y="3941"/>
                  </a:lnTo>
                  <a:lnTo>
                    <a:pt x="4491" y="3943"/>
                  </a:lnTo>
                  <a:lnTo>
                    <a:pt x="4491" y="3944"/>
                  </a:lnTo>
                  <a:close/>
                  <a:moveTo>
                    <a:pt x="4474" y="4027"/>
                  </a:moveTo>
                  <a:lnTo>
                    <a:pt x="4474" y="4027"/>
                  </a:lnTo>
                  <a:lnTo>
                    <a:pt x="4459" y="4024"/>
                  </a:lnTo>
                  <a:lnTo>
                    <a:pt x="4474" y="4025"/>
                  </a:lnTo>
                  <a:lnTo>
                    <a:pt x="4474" y="4027"/>
                  </a:lnTo>
                  <a:close/>
                  <a:moveTo>
                    <a:pt x="4446" y="4106"/>
                  </a:moveTo>
                  <a:lnTo>
                    <a:pt x="4446" y="4108"/>
                  </a:lnTo>
                  <a:lnTo>
                    <a:pt x="4432" y="4101"/>
                  </a:lnTo>
                  <a:lnTo>
                    <a:pt x="4448" y="4106"/>
                  </a:lnTo>
                  <a:lnTo>
                    <a:pt x="4446" y="4106"/>
                  </a:lnTo>
                  <a:close/>
                  <a:moveTo>
                    <a:pt x="4410" y="4180"/>
                  </a:moveTo>
                  <a:lnTo>
                    <a:pt x="4408" y="4182"/>
                  </a:lnTo>
                  <a:lnTo>
                    <a:pt x="4397" y="4172"/>
                  </a:lnTo>
                  <a:lnTo>
                    <a:pt x="4410" y="4180"/>
                  </a:lnTo>
                  <a:lnTo>
                    <a:pt x="4410" y="4180"/>
                  </a:lnTo>
                  <a:close/>
                  <a:moveTo>
                    <a:pt x="4363" y="4250"/>
                  </a:moveTo>
                  <a:lnTo>
                    <a:pt x="4363" y="4250"/>
                  </a:lnTo>
                  <a:lnTo>
                    <a:pt x="4351" y="4240"/>
                  </a:lnTo>
                  <a:lnTo>
                    <a:pt x="4365" y="4248"/>
                  </a:lnTo>
                  <a:lnTo>
                    <a:pt x="4363" y="4250"/>
                  </a:lnTo>
                  <a:close/>
                  <a:moveTo>
                    <a:pt x="4308" y="4310"/>
                  </a:moveTo>
                  <a:lnTo>
                    <a:pt x="4308" y="4312"/>
                  </a:lnTo>
                  <a:lnTo>
                    <a:pt x="4299" y="4300"/>
                  </a:lnTo>
                  <a:lnTo>
                    <a:pt x="4310" y="4310"/>
                  </a:lnTo>
                  <a:lnTo>
                    <a:pt x="4308" y="4310"/>
                  </a:lnTo>
                  <a:close/>
                  <a:moveTo>
                    <a:pt x="4248" y="4364"/>
                  </a:moveTo>
                  <a:lnTo>
                    <a:pt x="4246" y="4366"/>
                  </a:lnTo>
                  <a:lnTo>
                    <a:pt x="4238" y="4353"/>
                  </a:lnTo>
                  <a:lnTo>
                    <a:pt x="4248" y="4364"/>
                  </a:lnTo>
                  <a:lnTo>
                    <a:pt x="4248" y="4364"/>
                  </a:lnTo>
                  <a:close/>
                  <a:moveTo>
                    <a:pt x="4178" y="4412"/>
                  </a:moveTo>
                  <a:lnTo>
                    <a:pt x="4178" y="4412"/>
                  </a:lnTo>
                  <a:lnTo>
                    <a:pt x="4171" y="4398"/>
                  </a:lnTo>
                  <a:lnTo>
                    <a:pt x="4180" y="4410"/>
                  </a:lnTo>
                  <a:lnTo>
                    <a:pt x="4178" y="4412"/>
                  </a:lnTo>
                  <a:close/>
                  <a:moveTo>
                    <a:pt x="4105" y="4449"/>
                  </a:moveTo>
                  <a:lnTo>
                    <a:pt x="4105" y="4449"/>
                  </a:lnTo>
                  <a:lnTo>
                    <a:pt x="4099" y="4434"/>
                  </a:lnTo>
                  <a:lnTo>
                    <a:pt x="4105" y="4447"/>
                  </a:lnTo>
                  <a:lnTo>
                    <a:pt x="4105" y="4449"/>
                  </a:lnTo>
                  <a:close/>
                  <a:moveTo>
                    <a:pt x="4026" y="4476"/>
                  </a:moveTo>
                  <a:lnTo>
                    <a:pt x="4024" y="4476"/>
                  </a:lnTo>
                  <a:lnTo>
                    <a:pt x="4022" y="4461"/>
                  </a:lnTo>
                  <a:lnTo>
                    <a:pt x="4026" y="4476"/>
                  </a:lnTo>
                  <a:lnTo>
                    <a:pt x="4026" y="4476"/>
                  </a:lnTo>
                  <a:close/>
                  <a:moveTo>
                    <a:pt x="3943" y="4493"/>
                  </a:moveTo>
                  <a:lnTo>
                    <a:pt x="3941" y="4493"/>
                  </a:lnTo>
                  <a:lnTo>
                    <a:pt x="3939" y="4478"/>
                  </a:lnTo>
                  <a:lnTo>
                    <a:pt x="3943" y="4493"/>
                  </a:lnTo>
                  <a:lnTo>
                    <a:pt x="3943" y="4493"/>
                  </a:lnTo>
                  <a:close/>
                  <a:moveTo>
                    <a:pt x="3856" y="4498"/>
                  </a:moveTo>
                  <a:lnTo>
                    <a:pt x="3854" y="4498"/>
                  </a:lnTo>
                  <a:lnTo>
                    <a:pt x="3854" y="4483"/>
                  </a:lnTo>
                  <a:lnTo>
                    <a:pt x="3856" y="4498"/>
                  </a:lnTo>
                  <a:lnTo>
                    <a:pt x="3856" y="4498"/>
                  </a:lnTo>
                  <a:close/>
                  <a:moveTo>
                    <a:pt x="640" y="4498"/>
                  </a:moveTo>
                  <a:lnTo>
                    <a:pt x="640" y="4498"/>
                  </a:lnTo>
                  <a:lnTo>
                    <a:pt x="642" y="4483"/>
                  </a:lnTo>
                  <a:lnTo>
                    <a:pt x="642" y="4498"/>
                  </a:lnTo>
                  <a:lnTo>
                    <a:pt x="640" y="4498"/>
                  </a:lnTo>
                  <a:close/>
                  <a:moveTo>
                    <a:pt x="553" y="4493"/>
                  </a:moveTo>
                  <a:lnTo>
                    <a:pt x="553" y="4493"/>
                  </a:lnTo>
                  <a:lnTo>
                    <a:pt x="555" y="4478"/>
                  </a:lnTo>
                  <a:lnTo>
                    <a:pt x="555" y="4493"/>
                  </a:lnTo>
                  <a:lnTo>
                    <a:pt x="553" y="4493"/>
                  </a:lnTo>
                  <a:close/>
                  <a:moveTo>
                    <a:pt x="470" y="4476"/>
                  </a:moveTo>
                  <a:lnTo>
                    <a:pt x="470" y="4476"/>
                  </a:lnTo>
                  <a:lnTo>
                    <a:pt x="474" y="4461"/>
                  </a:lnTo>
                  <a:lnTo>
                    <a:pt x="472" y="4476"/>
                  </a:lnTo>
                  <a:lnTo>
                    <a:pt x="470" y="4476"/>
                  </a:lnTo>
                  <a:close/>
                  <a:moveTo>
                    <a:pt x="391" y="4449"/>
                  </a:moveTo>
                  <a:lnTo>
                    <a:pt x="389" y="4447"/>
                  </a:lnTo>
                  <a:lnTo>
                    <a:pt x="397" y="4434"/>
                  </a:lnTo>
                  <a:lnTo>
                    <a:pt x="391" y="4449"/>
                  </a:lnTo>
                  <a:lnTo>
                    <a:pt x="391" y="4449"/>
                  </a:lnTo>
                  <a:close/>
                  <a:moveTo>
                    <a:pt x="318" y="4412"/>
                  </a:moveTo>
                  <a:lnTo>
                    <a:pt x="316" y="4410"/>
                  </a:lnTo>
                  <a:lnTo>
                    <a:pt x="325" y="4398"/>
                  </a:lnTo>
                  <a:lnTo>
                    <a:pt x="318" y="4412"/>
                  </a:lnTo>
                  <a:lnTo>
                    <a:pt x="318" y="4412"/>
                  </a:lnTo>
                  <a:close/>
                  <a:moveTo>
                    <a:pt x="248" y="4364"/>
                  </a:moveTo>
                  <a:lnTo>
                    <a:pt x="248" y="4364"/>
                  </a:lnTo>
                  <a:lnTo>
                    <a:pt x="258" y="4353"/>
                  </a:lnTo>
                  <a:lnTo>
                    <a:pt x="250" y="4366"/>
                  </a:lnTo>
                  <a:lnTo>
                    <a:pt x="248" y="4364"/>
                  </a:lnTo>
                  <a:close/>
                  <a:moveTo>
                    <a:pt x="188" y="4310"/>
                  </a:moveTo>
                  <a:lnTo>
                    <a:pt x="186" y="4310"/>
                  </a:lnTo>
                  <a:lnTo>
                    <a:pt x="197" y="4300"/>
                  </a:lnTo>
                  <a:lnTo>
                    <a:pt x="188" y="4312"/>
                  </a:lnTo>
                  <a:lnTo>
                    <a:pt x="188" y="4310"/>
                  </a:lnTo>
                  <a:close/>
                  <a:moveTo>
                    <a:pt x="133" y="4250"/>
                  </a:moveTo>
                  <a:lnTo>
                    <a:pt x="131" y="4248"/>
                  </a:lnTo>
                  <a:lnTo>
                    <a:pt x="145" y="4240"/>
                  </a:lnTo>
                  <a:lnTo>
                    <a:pt x="133" y="4250"/>
                  </a:lnTo>
                  <a:lnTo>
                    <a:pt x="133" y="4250"/>
                  </a:lnTo>
                  <a:close/>
                  <a:moveTo>
                    <a:pt x="86" y="4180"/>
                  </a:moveTo>
                  <a:lnTo>
                    <a:pt x="86" y="4180"/>
                  </a:lnTo>
                  <a:lnTo>
                    <a:pt x="99" y="4172"/>
                  </a:lnTo>
                  <a:lnTo>
                    <a:pt x="88" y="4182"/>
                  </a:lnTo>
                  <a:lnTo>
                    <a:pt x="86" y="4180"/>
                  </a:lnTo>
                  <a:close/>
                  <a:moveTo>
                    <a:pt x="48" y="4106"/>
                  </a:moveTo>
                  <a:lnTo>
                    <a:pt x="48" y="4106"/>
                  </a:lnTo>
                  <a:lnTo>
                    <a:pt x="64" y="4101"/>
                  </a:lnTo>
                  <a:lnTo>
                    <a:pt x="50" y="4108"/>
                  </a:lnTo>
                  <a:lnTo>
                    <a:pt x="48" y="4106"/>
                  </a:lnTo>
                  <a:close/>
                  <a:moveTo>
                    <a:pt x="22" y="4027"/>
                  </a:moveTo>
                  <a:lnTo>
                    <a:pt x="22" y="4025"/>
                  </a:lnTo>
                  <a:lnTo>
                    <a:pt x="37" y="4024"/>
                  </a:lnTo>
                  <a:lnTo>
                    <a:pt x="22" y="4027"/>
                  </a:lnTo>
                  <a:lnTo>
                    <a:pt x="22" y="4027"/>
                  </a:lnTo>
                  <a:close/>
                  <a:moveTo>
                    <a:pt x="5" y="3944"/>
                  </a:moveTo>
                  <a:lnTo>
                    <a:pt x="5" y="3943"/>
                  </a:lnTo>
                  <a:lnTo>
                    <a:pt x="20" y="3941"/>
                  </a:lnTo>
                  <a:lnTo>
                    <a:pt x="5" y="3944"/>
                  </a:lnTo>
                  <a:lnTo>
                    <a:pt x="5" y="3944"/>
                  </a:lnTo>
                  <a:close/>
                  <a:moveTo>
                    <a:pt x="0" y="3858"/>
                  </a:moveTo>
                  <a:lnTo>
                    <a:pt x="0" y="3856"/>
                  </a:lnTo>
                  <a:lnTo>
                    <a:pt x="15" y="3856"/>
                  </a:lnTo>
                  <a:lnTo>
                    <a:pt x="0" y="3858"/>
                  </a:lnTo>
                  <a:lnTo>
                    <a:pt x="0" y="3858"/>
                  </a:lnTo>
                  <a:close/>
                  <a:moveTo>
                    <a:pt x="0" y="640"/>
                  </a:moveTo>
                  <a:lnTo>
                    <a:pt x="0" y="640"/>
                  </a:lnTo>
                  <a:lnTo>
                    <a:pt x="15" y="642"/>
                  </a:lnTo>
                  <a:lnTo>
                    <a:pt x="0" y="642"/>
                  </a:lnTo>
                  <a:lnTo>
                    <a:pt x="0" y="640"/>
                  </a:lnTo>
                  <a:close/>
                  <a:moveTo>
                    <a:pt x="5" y="554"/>
                  </a:moveTo>
                  <a:lnTo>
                    <a:pt x="5" y="554"/>
                  </a:lnTo>
                  <a:lnTo>
                    <a:pt x="20" y="557"/>
                  </a:lnTo>
                  <a:lnTo>
                    <a:pt x="5" y="555"/>
                  </a:lnTo>
                  <a:lnTo>
                    <a:pt x="5" y="554"/>
                  </a:lnTo>
                  <a:close/>
                  <a:moveTo>
                    <a:pt x="22" y="471"/>
                  </a:moveTo>
                  <a:lnTo>
                    <a:pt x="22" y="471"/>
                  </a:lnTo>
                  <a:lnTo>
                    <a:pt x="37" y="474"/>
                  </a:lnTo>
                  <a:lnTo>
                    <a:pt x="22" y="473"/>
                  </a:lnTo>
                  <a:lnTo>
                    <a:pt x="22" y="471"/>
                  </a:lnTo>
                  <a:close/>
                  <a:moveTo>
                    <a:pt x="48" y="392"/>
                  </a:moveTo>
                  <a:lnTo>
                    <a:pt x="50" y="392"/>
                  </a:lnTo>
                  <a:lnTo>
                    <a:pt x="64" y="397"/>
                  </a:lnTo>
                  <a:lnTo>
                    <a:pt x="48" y="392"/>
                  </a:lnTo>
                  <a:lnTo>
                    <a:pt x="48" y="392"/>
                  </a:lnTo>
                  <a:close/>
                  <a:moveTo>
                    <a:pt x="86" y="318"/>
                  </a:moveTo>
                  <a:lnTo>
                    <a:pt x="88" y="316"/>
                  </a:lnTo>
                  <a:lnTo>
                    <a:pt x="99" y="326"/>
                  </a:lnTo>
                  <a:lnTo>
                    <a:pt x="86" y="318"/>
                  </a:lnTo>
                  <a:lnTo>
                    <a:pt x="86" y="318"/>
                  </a:lnTo>
                  <a:close/>
                  <a:moveTo>
                    <a:pt x="133" y="248"/>
                  </a:moveTo>
                  <a:lnTo>
                    <a:pt x="133" y="248"/>
                  </a:lnTo>
                  <a:lnTo>
                    <a:pt x="145" y="258"/>
                  </a:lnTo>
                  <a:lnTo>
                    <a:pt x="131" y="250"/>
                  </a:lnTo>
                  <a:lnTo>
                    <a:pt x="133" y="248"/>
                  </a:lnTo>
                  <a:close/>
                  <a:moveTo>
                    <a:pt x="188" y="188"/>
                  </a:moveTo>
                  <a:lnTo>
                    <a:pt x="188" y="186"/>
                  </a:lnTo>
                  <a:lnTo>
                    <a:pt x="197" y="198"/>
                  </a:lnTo>
                  <a:lnTo>
                    <a:pt x="186" y="188"/>
                  </a:lnTo>
                  <a:lnTo>
                    <a:pt x="188" y="188"/>
                  </a:lnTo>
                  <a:close/>
                  <a:moveTo>
                    <a:pt x="248" y="134"/>
                  </a:moveTo>
                  <a:lnTo>
                    <a:pt x="250" y="132"/>
                  </a:lnTo>
                  <a:lnTo>
                    <a:pt x="258" y="145"/>
                  </a:lnTo>
                  <a:lnTo>
                    <a:pt x="248" y="134"/>
                  </a:lnTo>
                  <a:lnTo>
                    <a:pt x="248" y="134"/>
                  </a:lnTo>
                  <a:close/>
                  <a:moveTo>
                    <a:pt x="318" y="86"/>
                  </a:moveTo>
                  <a:lnTo>
                    <a:pt x="318" y="86"/>
                  </a:lnTo>
                  <a:lnTo>
                    <a:pt x="325" y="100"/>
                  </a:lnTo>
                  <a:lnTo>
                    <a:pt x="316" y="88"/>
                  </a:lnTo>
                  <a:lnTo>
                    <a:pt x="318" y="86"/>
                  </a:lnTo>
                  <a:close/>
                  <a:moveTo>
                    <a:pt x="391" y="49"/>
                  </a:moveTo>
                  <a:lnTo>
                    <a:pt x="391" y="49"/>
                  </a:lnTo>
                  <a:lnTo>
                    <a:pt x="397" y="64"/>
                  </a:lnTo>
                  <a:lnTo>
                    <a:pt x="389" y="51"/>
                  </a:lnTo>
                  <a:lnTo>
                    <a:pt x="391" y="49"/>
                  </a:lnTo>
                  <a:close/>
                  <a:moveTo>
                    <a:pt x="470" y="22"/>
                  </a:moveTo>
                  <a:lnTo>
                    <a:pt x="472" y="22"/>
                  </a:lnTo>
                  <a:lnTo>
                    <a:pt x="474" y="37"/>
                  </a:lnTo>
                  <a:lnTo>
                    <a:pt x="470" y="22"/>
                  </a:lnTo>
                  <a:lnTo>
                    <a:pt x="470" y="22"/>
                  </a:lnTo>
                  <a:close/>
                  <a:moveTo>
                    <a:pt x="553" y="5"/>
                  </a:moveTo>
                  <a:lnTo>
                    <a:pt x="555" y="5"/>
                  </a:lnTo>
                  <a:lnTo>
                    <a:pt x="555" y="20"/>
                  </a:lnTo>
                  <a:lnTo>
                    <a:pt x="553" y="5"/>
                  </a:lnTo>
                  <a:lnTo>
                    <a:pt x="553" y="5"/>
                  </a:lnTo>
                  <a:close/>
                  <a:moveTo>
                    <a:pt x="640" y="0"/>
                  </a:moveTo>
                  <a:lnTo>
                    <a:pt x="642" y="0"/>
                  </a:lnTo>
                  <a:lnTo>
                    <a:pt x="642" y="15"/>
                  </a:lnTo>
                  <a:lnTo>
                    <a:pt x="640" y="0"/>
                  </a:lnTo>
                  <a:lnTo>
                    <a:pt x="640" y="0"/>
                  </a:lnTo>
                  <a:close/>
                  <a:moveTo>
                    <a:pt x="3856" y="0"/>
                  </a:moveTo>
                  <a:lnTo>
                    <a:pt x="3856" y="0"/>
                  </a:lnTo>
                  <a:lnTo>
                    <a:pt x="3854" y="15"/>
                  </a:lnTo>
                  <a:lnTo>
                    <a:pt x="3854" y="0"/>
                  </a:lnTo>
                  <a:lnTo>
                    <a:pt x="3856" y="0"/>
                  </a:lnTo>
                  <a:close/>
                  <a:moveTo>
                    <a:pt x="3943" y="5"/>
                  </a:moveTo>
                  <a:lnTo>
                    <a:pt x="3943" y="5"/>
                  </a:lnTo>
                  <a:lnTo>
                    <a:pt x="3939" y="20"/>
                  </a:lnTo>
                  <a:lnTo>
                    <a:pt x="3941" y="5"/>
                  </a:lnTo>
                  <a:lnTo>
                    <a:pt x="3943" y="5"/>
                  </a:lnTo>
                  <a:close/>
                  <a:moveTo>
                    <a:pt x="4026" y="22"/>
                  </a:moveTo>
                  <a:lnTo>
                    <a:pt x="4026" y="22"/>
                  </a:lnTo>
                  <a:lnTo>
                    <a:pt x="4022" y="37"/>
                  </a:lnTo>
                  <a:lnTo>
                    <a:pt x="4024" y="22"/>
                  </a:lnTo>
                  <a:lnTo>
                    <a:pt x="4026" y="22"/>
                  </a:lnTo>
                  <a:close/>
                  <a:moveTo>
                    <a:pt x="4105" y="49"/>
                  </a:moveTo>
                  <a:lnTo>
                    <a:pt x="4105" y="51"/>
                  </a:lnTo>
                  <a:lnTo>
                    <a:pt x="4099" y="64"/>
                  </a:lnTo>
                  <a:lnTo>
                    <a:pt x="4105" y="49"/>
                  </a:lnTo>
                  <a:lnTo>
                    <a:pt x="4105" y="49"/>
                  </a:lnTo>
                  <a:close/>
                  <a:moveTo>
                    <a:pt x="4178" y="86"/>
                  </a:moveTo>
                  <a:lnTo>
                    <a:pt x="4180" y="88"/>
                  </a:lnTo>
                  <a:lnTo>
                    <a:pt x="4171" y="100"/>
                  </a:lnTo>
                  <a:lnTo>
                    <a:pt x="4178" y="86"/>
                  </a:lnTo>
                  <a:lnTo>
                    <a:pt x="4178" y="86"/>
                  </a:lnTo>
                  <a:close/>
                  <a:moveTo>
                    <a:pt x="4248" y="134"/>
                  </a:moveTo>
                  <a:lnTo>
                    <a:pt x="4248" y="134"/>
                  </a:lnTo>
                  <a:lnTo>
                    <a:pt x="4238" y="145"/>
                  </a:lnTo>
                  <a:lnTo>
                    <a:pt x="4246" y="132"/>
                  </a:lnTo>
                  <a:lnTo>
                    <a:pt x="4248" y="134"/>
                  </a:lnTo>
                  <a:close/>
                  <a:moveTo>
                    <a:pt x="4308" y="188"/>
                  </a:moveTo>
                  <a:lnTo>
                    <a:pt x="4310" y="188"/>
                  </a:lnTo>
                  <a:lnTo>
                    <a:pt x="4299" y="198"/>
                  </a:lnTo>
                  <a:lnTo>
                    <a:pt x="4308" y="186"/>
                  </a:lnTo>
                  <a:lnTo>
                    <a:pt x="4308" y="188"/>
                  </a:lnTo>
                  <a:close/>
                  <a:moveTo>
                    <a:pt x="4363" y="248"/>
                  </a:moveTo>
                  <a:lnTo>
                    <a:pt x="4365" y="250"/>
                  </a:lnTo>
                  <a:lnTo>
                    <a:pt x="4351" y="258"/>
                  </a:lnTo>
                  <a:lnTo>
                    <a:pt x="4363" y="248"/>
                  </a:lnTo>
                  <a:lnTo>
                    <a:pt x="4363" y="248"/>
                  </a:lnTo>
                  <a:close/>
                  <a:moveTo>
                    <a:pt x="4410" y="318"/>
                  </a:moveTo>
                  <a:lnTo>
                    <a:pt x="4410" y="318"/>
                  </a:lnTo>
                  <a:lnTo>
                    <a:pt x="4397" y="326"/>
                  </a:lnTo>
                  <a:lnTo>
                    <a:pt x="4408" y="316"/>
                  </a:lnTo>
                  <a:lnTo>
                    <a:pt x="4410" y="318"/>
                  </a:lnTo>
                  <a:close/>
                  <a:moveTo>
                    <a:pt x="4446" y="392"/>
                  </a:moveTo>
                  <a:lnTo>
                    <a:pt x="4448" y="392"/>
                  </a:lnTo>
                  <a:lnTo>
                    <a:pt x="4432" y="397"/>
                  </a:lnTo>
                  <a:lnTo>
                    <a:pt x="4446" y="392"/>
                  </a:lnTo>
                  <a:lnTo>
                    <a:pt x="4446" y="392"/>
                  </a:lnTo>
                  <a:close/>
                  <a:moveTo>
                    <a:pt x="4474" y="471"/>
                  </a:moveTo>
                  <a:lnTo>
                    <a:pt x="4474" y="473"/>
                  </a:lnTo>
                  <a:lnTo>
                    <a:pt x="4459" y="474"/>
                  </a:lnTo>
                  <a:lnTo>
                    <a:pt x="4474" y="471"/>
                  </a:lnTo>
                  <a:lnTo>
                    <a:pt x="4474" y="471"/>
                  </a:lnTo>
                  <a:close/>
                  <a:moveTo>
                    <a:pt x="4491" y="554"/>
                  </a:moveTo>
                  <a:lnTo>
                    <a:pt x="4491" y="555"/>
                  </a:lnTo>
                  <a:lnTo>
                    <a:pt x="4476" y="557"/>
                  </a:lnTo>
                  <a:lnTo>
                    <a:pt x="4491" y="554"/>
                  </a:lnTo>
                  <a:lnTo>
                    <a:pt x="4491" y="554"/>
                  </a:lnTo>
                  <a:close/>
                  <a:moveTo>
                    <a:pt x="4496" y="640"/>
                  </a:moveTo>
                  <a:lnTo>
                    <a:pt x="4496" y="642"/>
                  </a:lnTo>
                  <a:lnTo>
                    <a:pt x="4481" y="642"/>
                  </a:lnTo>
                  <a:lnTo>
                    <a:pt x="4496" y="640"/>
                  </a:lnTo>
                  <a:lnTo>
                    <a:pt x="4496" y="640"/>
                  </a:lnTo>
                  <a:close/>
                  <a:moveTo>
                    <a:pt x="4496" y="3858"/>
                  </a:moveTo>
                  <a:lnTo>
                    <a:pt x="4496" y="3858"/>
                  </a:lnTo>
                  <a:lnTo>
                    <a:pt x="4481" y="3856"/>
                  </a:lnTo>
                  <a:lnTo>
                    <a:pt x="4496" y="3856"/>
                  </a:lnTo>
                  <a:lnTo>
                    <a:pt x="4496" y="3858"/>
                  </a:lnTo>
                  <a:close/>
                </a:path>
              </a:pathLst>
            </a:custGeom>
            <a:solidFill>
              <a:srgbClr val="000000"/>
            </a:solidFill>
            <a:ln w="25400">
              <a:solidFill>
                <a:srgbClr val="000000"/>
              </a:solidFill>
              <a:prstDash val="solid"/>
              <a:round/>
              <a:headEnd/>
              <a:tailEnd/>
            </a:ln>
          </p:spPr>
          <p:txBody>
            <a:bodyPr rot="0" vert="horz" wrap="square" lIns="91440" tIns="45720" rIns="91440" bIns="45720" anchor="t" anchorCtr="0" upright="1">
              <a:noAutofit/>
            </a:bodyPr>
            <a:lstStyle/>
            <a:p>
              <a:endParaRPr lang="en-US" sz="2800" dirty="0"/>
            </a:p>
          </p:txBody>
        </p:sp>
        <p:sp>
          <p:nvSpPr>
            <p:cNvPr id="733" name="Text Box 142"/>
            <p:cNvSpPr txBox="1">
              <a:spLocks noChangeArrowheads="1"/>
            </p:cNvSpPr>
            <p:nvPr/>
          </p:nvSpPr>
          <p:spPr bwMode="auto">
            <a:xfrm>
              <a:off x="1181100" y="106680"/>
              <a:ext cx="300990" cy="306070"/>
            </a:xfrm>
            <a:prstGeom prst="rect">
              <a:avLst/>
            </a:prstGeom>
            <a:solidFill>
              <a:srgbClr val="000000"/>
            </a:solidFill>
            <a:ln w="1587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500" b="1" dirty="0">
                  <a:solidFill>
                    <a:srgbClr val="CCECFF"/>
                  </a:solidFill>
                  <a:effectLst/>
                  <a:latin typeface="Verdana"/>
                  <a:ea typeface="Times New Roman"/>
                </a:rPr>
                <a:t>CLAIM</a:t>
              </a:r>
              <a:endParaRPr lang="en-US" sz="1100" dirty="0">
                <a:effectLst/>
                <a:latin typeface="Times New Roman"/>
                <a:ea typeface="Times New Roman"/>
              </a:endParaRPr>
            </a:p>
            <a:p>
              <a:pPr marL="0" marR="0">
                <a:spcBef>
                  <a:spcPts val="0"/>
                </a:spcBef>
                <a:spcAft>
                  <a:spcPts val="0"/>
                </a:spcAft>
              </a:pPr>
              <a:r>
                <a:rPr lang="en-US" sz="700" dirty="0">
                  <a:effectLst/>
                  <a:latin typeface="Verdana"/>
                  <a:ea typeface="Times New Roman"/>
                </a:rPr>
                <a:t> </a:t>
              </a:r>
              <a:endParaRPr lang="en-US" sz="1100" dirty="0">
                <a:effectLst/>
                <a:latin typeface="Times New Roman"/>
                <a:ea typeface="Times New Roman"/>
              </a:endParaRPr>
            </a:p>
          </p:txBody>
        </p:sp>
        <p:sp>
          <p:nvSpPr>
            <p:cNvPr id="734" name="Text Box 143"/>
            <p:cNvSpPr txBox="1">
              <a:spLocks noChangeArrowheads="1"/>
            </p:cNvSpPr>
            <p:nvPr/>
          </p:nvSpPr>
          <p:spPr bwMode="auto">
            <a:xfrm>
              <a:off x="1543050" y="106680"/>
              <a:ext cx="300990" cy="306070"/>
            </a:xfrm>
            <a:prstGeom prst="rect">
              <a:avLst/>
            </a:prstGeom>
            <a:solidFill>
              <a:srgbClr val="000000"/>
            </a:solidFill>
            <a:ln w="1587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500" b="1" dirty="0">
                  <a:solidFill>
                    <a:srgbClr val="CCECFF"/>
                  </a:solidFill>
                  <a:effectLst/>
                  <a:latin typeface="Verdana"/>
                  <a:ea typeface="Times New Roman"/>
                </a:rPr>
                <a:t>CLAIM</a:t>
              </a:r>
              <a:endParaRPr lang="en-US" sz="1100" dirty="0">
                <a:effectLst/>
                <a:latin typeface="Times New Roman"/>
                <a:ea typeface="Times New Roman"/>
              </a:endParaRPr>
            </a:p>
            <a:p>
              <a:pPr marL="0" marR="0">
                <a:spcBef>
                  <a:spcPts val="0"/>
                </a:spcBef>
                <a:spcAft>
                  <a:spcPts val="0"/>
                </a:spcAft>
              </a:pPr>
              <a:r>
                <a:rPr lang="en-US" sz="700" dirty="0">
                  <a:effectLst/>
                  <a:latin typeface="Verdana"/>
                  <a:ea typeface="Times New Roman"/>
                </a:rPr>
                <a:t> </a:t>
              </a:r>
              <a:endParaRPr lang="en-US" sz="1100" dirty="0">
                <a:effectLst/>
                <a:latin typeface="Times New Roman"/>
                <a:ea typeface="Times New Roman"/>
              </a:endParaRPr>
            </a:p>
          </p:txBody>
        </p:sp>
        <p:sp>
          <p:nvSpPr>
            <p:cNvPr id="735" name="Text Box 144"/>
            <p:cNvSpPr txBox="1">
              <a:spLocks noChangeArrowheads="1"/>
            </p:cNvSpPr>
            <p:nvPr/>
          </p:nvSpPr>
          <p:spPr bwMode="auto">
            <a:xfrm>
              <a:off x="809625" y="106680"/>
              <a:ext cx="300990" cy="306070"/>
            </a:xfrm>
            <a:prstGeom prst="rect">
              <a:avLst/>
            </a:prstGeom>
            <a:solidFill>
              <a:srgbClr val="000000"/>
            </a:solidFill>
            <a:ln w="1587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500" b="1" dirty="0">
                  <a:solidFill>
                    <a:srgbClr val="CCECFF"/>
                  </a:solidFill>
                  <a:effectLst/>
                  <a:latin typeface="Verdana"/>
                  <a:ea typeface="Times New Roman"/>
                </a:rPr>
                <a:t>CLAIM</a:t>
              </a:r>
              <a:endParaRPr lang="en-US" sz="1100" dirty="0">
                <a:effectLst/>
                <a:latin typeface="Times New Roman"/>
                <a:ea typeface="Times New Roman"/>
              </a:endParaRPr>
            </a:p>
            <a:p>
              <a:pPr marL="0" marR="0">
                <a:spcBef>
                  <a:spcPts val="0"/>
                </a:spcBef>
                <a:spcAft>
                  <a:spcPts val="0"/>
                </a:spcAft>
              </a:pPr>
              <a:r>
                <a:rPr lang="en-US" sz="700" dirty="0">
                  <a:effectLst/>
                  <a:latin typeface="Verdana"/>
                  <a:ea typeface="Times New Roman"/>
                </a:rPr>
                <a:t> </a:t>
              </a:r>
              <a:endParaRPr lang="en-US" sz="1100" dirty="0">
                <a:effectLst/>
                <a:latin typeface="Times New Roman"/>
                <a:ea typeface="Times New Roman"/>
              </a:endParaRPr>
            </a:p>
          </p:txBody>
        </p:sp>
        <p:sp>
          <p:nvSpPr>
            <p:cNvPr id="736" name="AutoShape 145"/>
            <p:cNvSpPr>
              <a:spLocks noChangeArrowheads="1"/>
            </p:cNvSpPr>
            <p:nvPr/>
          </p:nvSpPr>
          <p:spPr bwMode="auto">
            <a:xfrm rot="5400000">
              <a:off x="1257300" y="11430"/>
              <a:ext cx="139065" cy="1033780"/>
            </a:xfrm>
            <a:prstGeom prst="homePlate">
              <a:avLst>
                <a:gd name="adj" fmla="val 72995"/>
              </a:avLst>
            </a:prstGeom>
            <a:solidFill>
              <a:srgbClr val="000000"/>
            </a:solidFill>
            <a:ln w="1587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737" name="Text Box 146"/>
            <p:cNvSpPr txBox="1">
              <a:spLocks noChangeArrowheads="1"/>
            </p:cNvSpPr>
            <p:nvPr/>
          </p:nvSpPr>
          <p:spPr bwMode="auto">
            <a:xfrm>
              <a:off x="76200" y="982980"/>
              <a:ext cx="2567940" cy="664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0" rIns="91440" bIns="0" anchor="t" anchorCtr="0" upright="1">
              <a:noAutofit/>
            </a:bodyPr>
            <a:lstStyle/>
            <a:p>
              <a:pPr marL="0" marR="0" algn="just">
                <a:spcBef>
                  <a:spcPts val="0"/>
                </a:spcBef>
                <a:spcAft>
                  <a:spcPts val="0"/>
                </a:spcAft>
              </a:pPr>
              <a:r>
                <a:rPr lang="en-US" sz="675" b="1" dirty="0">
                  <a:effectLst/>
                  <a:latin typeface="Verdana"/>
                  <a:ea typeface="Times New Roman"/>
                </a:rPr>
                <a:t>The State Engineer reviews Water User’s Claims and other records and prepares a Proposed Determination which is then distributed to the claimants and filed with the District Court.  </a:t>
              </a:r>
              <a:r>
                <a:rPr lang="en-US" sz="675" b="1" i="1" dirty="0">
                  <a:effectLst/>
                  <a:latin typeface="Verdana"/>
                  <a:ea typeface="Times New Roman"/>
                </a:rPr>
                <a:t>(UCA 73-4-11)</a:t>
              </a:r>
              <a:endParaRPr lang="en-US" sz="675" dirty="0">
                <a:effectLst/>
                <a:latin typeface="Times New Roman"/>
                <a:ea typeface="Times New Roman"/>
              </a:endParaRPr>
            </a:p>
          </p:txBody>
        </p:sp>
      </p:grpSp>
      <p:grpSp>
        <p:nvGrpSpPr>
          <p:cNvPr id="645" name="Group 644"/>
          <p:cNvGrpSpPr/>
          <p:nvPr/>
        </p:nvGrpSpPr>
        <p:grpSpPr>
          <a:xfrm>
            <a:off x="5262489" y="1278659"/>
            <a:ext cx="2061914" cy="1585020"/>
            <a:chOff x="0" y="0"/>
            <a:chExt cx="2656840" cy="1645920"/>
          </a:xfrm>
        </p:grpSpPr>
        <p:sp>
          <p:nvSpPr>
            <p:cNvPr id="698" name="AutoShape 205"/>
            <p:cNvSpPr>
              <a:spLocks noChangeArrowheads="1"/>
            </p:cNvSpPr>
            <p:nvPr/>
          </p:nvSpPr>
          <p:spPr bwMode="auto">
            <a:xfrm rot="16200000">
              <a:off x="504825" y="-502920"/>
              <a:ext cx="1645920" cy="2651760"/>
            </a:xfrm>
            <a:prstGeom prst="round2DiagRect">
              <a:avLst/>
            </a:prstGeom>
            <a:solidFill>
              <a:srgbClr val="CCFFCC"/>
            </a:solidFill>
            <a:ln w="2857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t" anchorCtr="0" upright="1">
              <a:noAutofit/>
            </a:bodyPr>
            <a:lstStyle/>
            <a:p>
              <a:endParaRPr lang="en-US" sz="2800" dirty="0"/>
            </a:p>
          </p:txBody>
        </p:sp>
        <p:sp>
          <p:nvSpPr>
            <p:cNvPr id="699" name="Text Box 163"/>
            <p:cNvSpPr txBox="1">
              <a:spLocks noChangeArrowheads="1"/>
            </p:cNvSpPr>
            <p:nvPr/>
          </p:nvSpPr>
          <p:spPr bwMode="auto">
            <a:xfrm>
              <a:off x="85725" y="1092749"/>
              <a:ext cx="257111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spcBef>
                  <a:spcPts val="0"/>
                </a:spcBef>
                <a:spcAft>
                  <a:spcPts val="0"/>
                </a:spcAft>
              </a:pPr>
              <a:r>
                <a:rPr lang="en-US" sz="700" b="1" dirty="0">
                  <a:solidFill>
                    <a:schemeClr val="tx1"/>
                  </a:solidFill>
                  <a:effectLst/>
                  <a:latin typeface="Verdana"/>
                  <a:ea typeface="Times New Roman"/>
                </a:rPr>
                <a:t>The State Engineer holds an initial Public Meeting in the local area to </a:t>
              </a:r>
              <a:r>
                <a:rPr lang="en-US" sz="700" b="1" dirty="0" smtClean="0">
                  <a:solidFill>
                    <a:schemeClr val="tx1"/>
                  </a:solidFill>
                  <a:latin typeface="Verdana"/>
                  <a:ea typeface="Times New Roman"/>
                </a:rPr>
                <a:t>inform water users about</a:t>
              </a:r>
              <a:r>
                <a:rPr lang="en-US" sz="700" b="1" dirty="0" smtClean="0">
                  <a:solidFill>
                    <a:schemeClr val="tx1"/>
                  </a:solidFill>
                  <a:effectLst/>
                  <a:latin typeface="Verdana"/>
                  <a:ea typeface="Times New Roman"/>
                </a:rPr>
                <a:t> </a:t>
              </a:r>
              <a:r>
                <a:rPr lang="en-US" sz="700" b="1" dirty="0">
                  <a:solidFill>
                    <a:schemeClr val="tx1"/>
                  </a:solidFill>
                  <a:effectLst/>
                  <a:latin typeface="Verdana"/>
                  <a:ea typeface="Times New Roman"/>
                </a:rPr>
                <a:t>the adjudication process.  </a:t>
              </a:r>
              <a:r>
                <a:rPr lang="en-US" sz="700" b="1" i="1" dirty="0">
                  <a:solidFill>
                    <a:schemeClr val="tx1"/>
                  </a:solidFill>
                  <a:effectLst/>
                  <a:latin typeface="Verdana"/>
                  <a:ea typeface="Times New Roman"/>
                </a:rPr>
                <a:t>(UCA 73-4-3)</a:t>
              </a:r>
              <a:endParaRPr lang="en-US" sz="1100" dirty="0">
                <a:solidFill>
                  <a:schemeClr val="tx1"/>
                </a:solidFill>
                <a:effectLst/>
                <a:latin typeface="Times New Roman"/>
                <a:ea typeface="Times New Roman"/>
              </a:endParaRPr>
            </a:p>
            <a:p>
              <a:pPr marL="0" marR="0" algn="just">
                <a:spcBef>
                  <a:spcPts val="0"/>
                </a:spcBef>
                <a:spcAft>
                  <a:spcPts val="0"/>
                </a:spcAft>
              </a:pPr>
              <a:r>
                <a:rPr lang="en-US" sz="900" dirty="0">
                  <a:solidFill>
                    <a:schemeClr val="tx1"/>
                  </a:solidFill>
                  <a:effectLst/>
                  <a:latin typeface="Verdana"/>
                  <a:ea typeface="Times New Roman"/>
                </a:rPr>
                <a:t> </a:t>
              </a:r>
              <a:endParaRPr lang="en-US" sz="1100" dirty="0">
                <a:solidFill>
                  <a:schemeClr val="tx1"/>
                </a:solidFill>
                <a:effectLst/>
                <a:latin typeface="Times New Roman"/>
                <a:ea typeface="Times New Roman"/>
              </a:endParaRPr>
            </a:p>
          </p:txBody>
        </p:sp>
        <p:sp>
          <p:nvSpPr>
            <p:cNvPr id="700" name="Text Box 164"/>
            <p:cNvSpPr txBox="1">
              <a:spLocks noChangeArrowheads="1"/>
            </p:cNvSpPr>
            <p:nvPr/>
          </p:nvSpPr>
          <p:spPr bwMode="auto">
            <a:xfrm>
              <a:off x="292418" y="0"/>
              <a:ext cx="2058333" cy="290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900" b="1" i="1" dirty="0">
                  <a:effectLst/>
                  <a:latin typeface="Verdana"/>
                  <a:ea typeface="Times New Roman"/>
                </a:rPr>
                <a:t>PUBLIC MEETING</a:t>
              </a:r>
              <a:endParaRPr lang="en-US" sz="1100" dirty="0">
                <a:effectLst/>
                <a:latin typeface="Times New Roman"/>
                <a:ea typeface="Times New Roman"/>
              </a:endParaRPr>
            </a:p>
            <a:p>
              <a:pPr marL="0" marR="0" algn="ctr">
                <a:spcBef>
                  <a:spcPts val="0"/>
                </a:spcBef>
                <a:spcAft>
                  <a:spcPts val="0"/>
                </a:spcAft>
              </a:pPr>
              <a:r>
                <a:rPr lang="en-US" sz="900" dirty="0">
                  <a:effectLst/>
                  <a:latin typeface="Verdana"/>
                  <a:ea typeface="Times New Roman"/>
                </a:rPr>
                <a:t> </a:t>
              </a:r>
              <a:endParaRPr lang="en-US" sz="1100" dirty="0">
                <a:effectLst/>
                <a:latin typeface="Times New Roman"/>
                <a:ea typeface="Times New Roman"/>
              </a:endParaRPr>
            </a:p>
          </p:txBody>
        </p:sp>
        <p:sp>
          <p:nvSpPr>
            <p:cNvPr id="701" name="Rectangle 700"/>
            <p:cNvSpPr>
              <a:spLocks noChangeArrowheads="1"/>
            </p:cNvSpPr>
            <p:nvPr/>
          </p:nvSpPr>
          <p:spPr bwMode="auto">
            <a:xfrm>
              <a:off x="0" y="11430"/>
              <a:ext cx="290830" cy="256540"/>
            </a:xfrm>
            <a:prstGeom prst="rect">
              <a:avLst/>
            </a:prstGeom>
            <a:solidFill>
              <a:srgbClr val="000000"/>
            </a:solidFill>
            <a:ln w="952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1100" b="1" dirty="0" smtClean="0">
                  <a:solidFill>
                    <a:srgbClr val="CCFFFF"/>
                  </a:solidFill>
                  <a:effectLst/>
                  <a:latin typeface="Verdana"/>
                  <a:ea typeface="Times New Roman"/>
                </a:rPr>
                <a:t>3</a:t>
              </a:r>
              <a:endParaRPr lang="en-US" sz="1100" dirty="0">
                <a:effectLst/>
                <a:latin typeface="Times New Roman"/>
                <a:ea typeface="Times New Roman"/>
              </a:endParaRPr>
            </a:p>
          </p:txBody>
        </p:sp>
        <p:grpSp>
          <p:nvGrpSpPr>
            <p:cNvPr id="702" name="Group 701"/>
            <p:cNvGrpSpPr>
              <a:grpSpLocks/>
            </p:cNvGrpSpPr>
            <p:nvPr/>
          </p:nvGrpSpPr>
          <p:grpSpPr bwMode="auto">
            <a:xfrm>
              <a:off x="828675" y="297180"/>
              <a:ext cx="1012825" cy="818515"/>
              <a:chOff x="12199" y="6038"/>
              <a:chExt cx="1886" cy="1688"/>
            </a:xfrm>
          </p:grpSpPr>
          <p:sp>
            <p:nvSpPr>
              <p:cNvPr id="703" name="Rectangle 702"/>
              <p:cNvSpPr>
                <a:spLocks noChangeArrowheads="1"/>
              </p:cNvSpPr>
              <p:nvPr/>
            </p:nvSpPr>
            <p:spPr bwMode="auto">
              <a:xfrm>
                <a:off x="12290" y="6038"/>
                <a:ext cx="1744" cy="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rot="0" vert="horz" wrap="square" lIns="91440" tIns="45720" rIns="91440" bIns="45720" anchor="t" anchorCtr="0" upright="1">
                <a:noAutofit/>
              </a:bodyPr>
              <a:lstStyle/>
              <a:p>
                <a:endParaRPr lang="en-US" sz="2800" dirty="0"/>
              </a:p>
            </p:txBody>
          </p:sp>
          <p:sp>
            <p:nvSpPr>
              <p:cNvPr id="704" name="Freeform 703"/>
              <p:cNvSpPr>
                <a:spLocks noEditPoints="1"/>
              </p:cNvSpPr>
              <p:nvPr/>
            </p:nvSpPr>
            <p:spPr bwMode="auto">
              <a:xfrm>
                <a:off x="12199" y="6039"/>
                <a:ext cx="1886" cy="1686"/>
              </a:xfrm>
              <a:custGeom>
                <a:avLst/>
                <a:gdLst>
                  <a:gd name="T0" fmla="*/ 4474 w 4496"/>
                  <a:gd name="T1" fmla="*/ 4025 h 4498"/>
                  <a:gd name="T2" fmla="*/ 4383 w 4496"/>
                  <a:gd name="T3" fmla="*/ 4167 h 4498"/>
                  <a:gd name="T4" fmla="*/ 4340 w 4496"/>
                  <a:gd name="T5" fmla="*/ 4231 h 4498"/>
                  <a:gd name="T6" fmla="*/ 4246 w 4496"/>
                  <a:gd name="T7" fmla="*/ 4366 h 4498"/>
                  <a:gd name="T8" fmla="*/ 4178 w 4496"/>
                  <a:gd name="T9" fmla="*/ 4412 h 4498"/>
                  <a:gd name="T10" fmla="*/ 3943 w 4496"/>
                  <a:gd name="T11" fmla="*/ 4493 h 4498"/>
                  <a:gd name="T12" fmla="*/ 642 w 4496"/>
                  <a:gd name="T13" fmla="*/ 4468 h 4498"/>
                  <a:gd name="T14" fmla="*/ 559 w 4496"/>
                  <a:gd name="T15" fmla="*/ 4462 h 4498"/>
                  <a:gd name="T16" fmla="*/ 389 w 4496"/>
                  <a:gd name="T17" fmla="*/ 4447 h 4498"/>
                  <a:gd name="T18" fmla="*/ 316 w 4496"/>
                  <a:gd name="T19" fmla="*/ 4410 h 4498"/>
                  <a:gd name="T20" fmla="*/ 133 w 4496"/>
                  <a:gd name="T21" fmla="*/ 4250 h 4498"/>
                  <a:gd name="T22" fmla="*/ 77 w 4496"/>
                  <a:gd name="T23" fmla="*/ 4093 h 4498"/>
                  <a:gd name="T24" fmla="*/ 50 w 4496"/>
                  <a:gd name="T25" fmla="*/ 4020 h 4498"/>
                  <a:gd name="T26" fmla="*/ 0 w 4496"/>
                  <a:gd name="T27" fmla="*/ 3856 h 4498"/>
                  <a:gd name="T28" fmla="*/ 0 w 4496"/>
                  <a:gd name="T29" fmla="*/ 640 h 4498"/>
                  <a:gd name="T30" fmla="*/ 48 w 4496"/>
                  <a:gd name="T31" fmla="*/ 392 h 4498"/>
                  <a:gd name="T32" fmla="*/ 158 w 4496"/>
                  <a:gd name="T33" fmla="*/ 267 h 4498"/>
                  <a:gd name="T34" fmla="*/ 207 w 4496"/>
                  <a:gd name="T35" fmla="*/ 209 h 4498"/>
                  <a:gd name="T36" fmla="*/ 318 w 4496"/>
                  <a:gd name="T37" fmla="*/ 86 h 4498"/>
                  <a:gd name="T38" fmla="*/ 391 w 4496"/>
                  <a:gd name="T39" fmla="*/ 49 h 4498"/>
                  <a:gd name="T40" fmla="*/ 640 w 4496"/>
                  <a:gd name="T41" fmla="*/ 0 h 4498"/>
                  <a:gd name="T42" fmla="*/ 3939 w 4496"/>
                  <a:gd name="T43" fmla="*/ 36 h 4498"/>
                  <a:gd name="T44" fmla="*/ 4016 w 4496"/>
                  <a:gd name="T45" fmla="*/ 51 h 4498"/>
                  <a:gd name="T46" fmla="*/ 4180 w 4496"/>
                  <a:gd name="T47" fmla="*/ 88 h 4498"/>
                  <a:gd name="T48" fmla="*/ 4248 w 4496"/>
                  <a:gd name="T49" fmla="*/ 134 h 4498"/>
                  <a:gd name="T50" fmla="*/ 4408 w 4496"/>
                  <a:gd name="T51" fmla="*/ 316 h 4498"/>
                  <a:gd name="T52" fmla="*/ 4446 w 4496"/>
                  <a:gd name="T53" fmla="*/ 480 h 4498"/>
                  <a:gd name="T54" fmla="*/ 4461 w 4496"/>
                  <a:gd name="T55" fmla="*/ 557 h 4498"/>
                  <a:gd name="T56" fmla="*/ 4496 w 4496"/>
                  <a:gd name="T57" fmla="*/ 3858 h 4498"/>
                  <a:gd name="T58" fmla="*/ 4491 w 4496"/>
                  <a:gd name="T59" fmla="*/ 3944 h 4498"/>
                  <a:gd name="T60" fmla="*/ 4448 w 4496"/>
                  <a:gd name="T61" fmla="*/ 4106 h 4498"/>
                  <a:gd name="T62" fmla="*/ 4351 w 4496"/>
                  <a:gd name="T63" fmla="*/ 4240 h 4498"/>
                  <a:gd name="T64" fmla="*/ 4246 w 4496"/>
                  <a:gd name="T65" fmla="*/ 4366 h 4498"/>
                  <a:gd name="T66" fmla="*/ 4105 w 4496"/>
                  <a:gd name="T67" fmla="*/ 4449 h 4498"/>
                  <a:gd name="T68" fmla="*/ 4026 w 4496"/>
                  <a:gd name="T69" fmla="*/ 4476 h 4498"/>
                  <a:gd name="T70" fmla="*/ 3856 w 4496"/>
                  <a:gd name="T71" fmla="*/ 4498 h 4498"/>
                  <a:gd name="T72" fmla="*/ 555 w 4496"/>
                  <a:gd name="T73" fmla="*/ 4478 h 4498"/>
                  <a:gd name="T74" fmla="*/ 389 w 4496"/>
                  <a:gd name="T75" fmla="*/ 4447 h 4498"/>
                  <a:gd name="T76" fmla="*/ 248 w 4496"/>
                  <a:gd name="T77" fmla="*/ 4364 h 4498"/>
                  <a:gd name="T78" fmla="*/ 188 w 4496"/>
                  <a:gd name="T79" fmla="*/ 4310 h 4498"/>
                  <a:gd name="T80" fmla="*/ 88 w 4496"/>
                  <a:gd name="T81" fmla="*/ 4182 h 4498"/>
                  <a:gd name="T82" fmla="*/ 37 w 4496"/>
                  <a:gd name="T83" fmla="*/ 4024 h 4498"/>
                  <a:gd name="T84" fmla="*/ 0 w 4496"/>
                  <a:gd name="T85" fmla="*/ 3856 h 4498"/>
                  <a:gd name="T86" fmla="*/ 5 w 4496"/>
                  <a:gd name="T87" fmla="*/ 554 h 4498"/>
                  <a:gd name="T88" fmla="*/ 22 w 4496"/>
                  <a:gd name="T89" fmla="*/ 471 h 4498"/>
                  <a:gd name="T90" fmla="*/ 86 w 4496"/>
                  <a:gd name="T91" fmla="*/ 318 h 4498"/>
                  <a:gd name="T92" fmla="*/ 197 w 4496"/>
                  <a:gd name="T93" fmla="*/ 198 h 4498"/>
                  <a:gd name="T94" fmla="*/ 318 w 4496"/>
                  <a:gd name="T95" fmla="*/ 86 h 4498"/>
                  <a:gd name="T96" fmla="*/ 470 w 4496"/>
                  <a:gd name="T97" fmla="*/ 22 h 4498"/>
                  <a:gd name="T98" fmla="*/ 553 w 4496"/>
                  <a:gd name="T99" fmla="*/ 5 h 4498"/>
                  <a:gd name="T100" fmla="*/ 3854 w 4496"/>
                  <a:gd name="T101" fmla="*/ 0 h 4498"/>
                  <a:gd name="T102" fmla="*/ 4022 w 4496"/>
                  <a:gd name="T103" fmla="*/ 37 h 4498"/>
                  <a:gd name="T104" fmla="*/ 4180 w 4496"/>
                  <a:gd name="T105" fmla="*/ 88 h 4498"/>
                  <a:gd name="T106" fmla="*/ 4308 w 4496"/>
                  <a:gd name="T107" fmla="*/ 188 h 4498"/>
                  <a:gd name="T108" fmla="*/ 4363 w 4496"/>
                  <a:gd name="T109" fmla="*/ 248 h 4498"/>
                  <a:gd name="T110" fmla="*/ 4446 w 4496"/>
                  <a:gd name="T111" fmla="*/ 392 h 4498"/>
                  <a:gd name="T112" fmla="*/ 4476 w 4496"/>
                  <a:gd name="T113" fmla="*/ 557 h 4498"/>
                  <a:gd name="T114" fmla="*/ 4496 w 4496"/>
                  <a:gd name="T115" fmla="*/ 3858 h 4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496" h="4498">
                    <a:moveTo>
                      <a:pt x="4496" y="3858"/>
                    </a:moveTo>
                    <a:lnTo>
                      <a:pt x="4466" y="3856"/>
                    </a:lnTo>
                    <a:lnTo>
                      <a:pt x="4461" y="3941"/>
                    </a:lnTo>
                    <a:lnTo>
                      <a:pt x="4491" y="3943"/>
                    </a:lnTo>
                    <a:lnTo>
                      <a:pt x="4496" y="3858"/>
                    </a:lnTo>
                    <a:close/>
                    <a:moveTo>
                      <a:pt x="4491" y="3944"/>
                    </a:moveTo>
                    <a:lnTo>
                      <a:pt x="4461" y="3939"/>
                    </a:lnTo>
                    <a:lnTo>
                      <a:pt x="4446" y="4020"/>
                    </a:lnTo>
                    <a:lnTo>
                      <a:pt x="4474" y="4025"/>
                    </a:lnTo>
                    <a:lnTo>
                      <a:pt x="4491" y="3944"/>
                    </a:lnTo>
                    <a:close/>
                    <a:moveTo>
                      <a:pt x="4474" y="4027"/>
                    </a:moveTo>
                    <a:lnTo>
                      <a:pt x="4446" y="4018"/>
                    </a:lnTo>
                    <a:lnTo>
                      <a:pt x="4419" y="4095"/>
                    </a:lnTo>
                    <a:lnTo>
                      <a:pt x="4448" y="4106"/>
                    </a:lnTo>
                    <a:lnTo>
                      <a:pt x="4474" y="4027"/>
                    </a:lnTo>
                    <a:close/>
                    <a:moveTo>
                      <a:pt x="4446" y="4108"/>
                    </a:moveTo>
                    <a:lnTo>
                      <a:pt x="4419" y="4093"/>
                    </a:lnTo>
                    <a:lnTo>
                      <a:pt x="4383" y="4167"/>
                    </a:lnTo>
                    <a:lnTo>
                      <a:pt x="4410" y="4180"/>
                    </a:lnTo>
                    <a:lnTo>
                      <a:pt x="4446" y="4108"/>
                    </a:lnTo>
                    <a:close/>
                    <a:moveTo>
                      <a:pt x="4408" y="4182"/>
                    </a:moveTo>
                    <a:lnTo>
                      <a:pt x="4383" y="4165"/>
                    </a:lnTo>
                    <a:lnTo>
                      <a:pt x="4338" y="4231"/>
                    </a:lnTo>
                    <a:lnTo>
                      <a:pt x="4365" y="4248"/>
                    </a:lnTo>
                    <a:lnTo>
                      <a:pt x="4408" y="4182"/>
                    </a:lnTo>
                    <a:close/>
                    <a:moveTo>
                      <a:pt x="4363" y="4250"/>
                    </a:moveTo>
                    <a:lnTo>
                      <a:pt x="4340" y="4231"/>
                    </a:lnTo>
                    <a:lnTo>
                      <a:pt x="4287" y="4289"/>
                    </a:lnTo>
                    <a:lnTo>
                      <a:pt x="4310" y="4310"/>
                    </a:lnTo>
                    <a:lnTo>
                      <a:pt x="4363" y="4250"/>
                    </a:lnTo>
                    <a:close/>
                    <a:moveTo>
                      <a:pt x="4308" y="4312"/>
                    </a:moveTo>
                    <a:lnTo>
                      <a:pt x="4287" y="4289"/>
                    </a:lnTo>
                    <a:lnTo>
                      <a:pt x="4227" y="4342"/>
                    </a:lnTo>
                    <a:lnTo>
                      <a:pt x="4248" y="4364"/>
                    </a:lnTo>
                    <a:lnTo>
                      <a:pt x="4308" y="4312"/>
                    </a:lnTo>
                    <a:close/>
                    <a:moveTo>
                      <a:pt x="4246" y="4366"/>
                    </a:moveTo>
                    <a:lnTo>
                      <a:pt x="4229" y="4340"/>
                    </a:lnTo>
                    <a:lnTo>
                      <a:pt x="4163" y="4385"/>
                    </a:lnTo>
                    <a:lnTo>
                      <a:pt x="4180" y="4410"/>
                    </a:lnTo>
                    <a:lnTo>
                      <a:pt x="4246" y="4366"/>
                    </a:lnTo>
                    <a:close/>
                    <a:moveTo>
                      <a:pt x="4178" y="4412"/>
                    </a:moveTo>
                    <a:lnTo>
                      <a:pt x="4165" y="4385"/>
                    </a:lnTo>
                    <a:lnTo>
                      <a:pt x="4092" y="4421"/>
                    </a:lnTo>
                    <a:lnTo>
                      <a:pt x="4105" y="4447"/>
                    </a:lnTo>
                    <a:lnTo>
                      <a:pt x="4178" y="4412"/>
                    </a:lnTo>
                    <a:close/>
                    <a:moveTo>
                      <a:pt x="4105" y="4449"/>
                    </a:moveTo>
                    <a:lnTo>
                      <a:pt x="4093" y="4421"/>
                    </a:lnTo>
                    <a:lnTo>
                      <a:pt x="4016" y="4447"/>
                    </a:lnTo>
                    <a:lnTo>
                      <a:pt x="4026" y="4476"/>
                    </a:lnTo>
                    <a:lnTo>
                      <a:pt x="4105" y="4449"/>
                    </a:lnTo>
                    <a:close/>
                    <a:moveTo>
                      <a:pt x="4024" y="4476"/>
                    </a:moveTo>
                    <a:lnTo>
                      <a:pt x="4018" y="4447"/>
                    </a:lnTo>
                    <a:lnTo>
                      <a:pt x="3937" y="4462"/>
                    </a:lnTo>
                    <a:lnTo>
                      <a:pt x="3943" y="4493"/>
                    </a:lnTo>
                    <a:lnTo>
                      <a:pt x="4024" y="4476"/>
                    </a:lnTo>
                    <a:close/>
                    <a:moveTo>
                      <a:pt x="3941" y="4493"/>
                    </a:moveTo>
                    <a:lnTo>
                      <a:pt x="3939" y="4462"/>
                    </a:lnTo>
                    <a:lnTo>
                      <a:pt x="3854" y="4468"/>
                    </a:lnTo>
                    <a:lnTo>
                      <a:pt x="3856" y="4498"/>
                    </a:lnTo>
                    <a:lnTo>
                      <a:pt x="3941" y="4493"/>
                    </a:lnTo>
                    <a:close/>
                    <a:moveTo>
                      <a:pt x="3854" y="4498"/>
                    </a:moveTo>
                    <a:lnTo>
                      <a:pt x="3854" y="4468"/>
                    </a:lnTo>
                    <a:lnTo>
                      <a:pt x="642" y="4468"/>
                    </a:lnTo>
                    <a:lnTo>
                      <a:pt x="642" y="4498"/>
                    </a:lnTo>
                    <a:lnTo>
                      <a:pt x="3854" y="4498"/>
                    </a:lnTo>
                    <a:close/>
                    <a:moveTo>
                      <a:pt x="640" y="4498"/>
                    </a:moveTo>
                    <a:lnTo>
                      <a:pt x="642" y="4468"/>
                    </a:lnTo>
                    <a:lnTo>
                      <a:pt x="557" y="4462"/>
                    </a:lnTo>
                    <a:lnTo>
                      <a:pt x="555" y="4493"/>
                    </a:lnTo>
                    <a:lnTo>
                      <a:pt x="640" y="4498"/>
                    </a:lnTo>
                    <a:close/>
                    <a:moveTo>
                      <a:pt x="553" y="4493"/>
                    </a:moveTo>
                    <a:lnTo>
                      <a:pt x="559" y="4462"/>
                    </a:lnTo>
                    <a:lnTo>
                      <a:pt x="478" y="4447"/>
                    </a:lnTo>
                    <a:lnTo>
                      <a:pt x="472" y="4476"/>
                    </a:lnTo>
                    <a:lnTo>
                      <a:pt x="553" y="4493"/>
                    </a:lnTo>
                    <a:close/>
                    <a:moveTo>
                      <a:pt x="470" y="4476"/>
                    </a:moveTo>
                    <a:lnTo>
                      <a:pt x="480" y="4447"/>
                    </a:lnTo>
                    <a:lnTo>
                      <a:pt x="403" y="4421"/>
                    </a:lnTo>
                    <a:lnTo>
                      <a:pt x="391" y="4449"/>
                    </a:lnTo>
                    <a:lnTo>
                      <a:pt x="470" y="4476"/>
                    </a:lnTo>
                    <a:close/>
                    <a:moveTo>
                      <a:pt x="389" y="4447"/>
                    </a:moveTo>
                    <a:lnTo>
                      <a:pt x="404" y="4421"/>
                    </a:lnTo>
                    <a:lnTo>
                      <a:pt x="331" y="4385"/>
                    </a:lnTo>
                    <a:lnTo>
                      <a:pt x="318" y="4412"/>
                    </a:lnTo>
                    <a:lnTo>
                      <a:pt x="389" y="4447"/>
                    </a:lnTo>
                    <a:close/>
                    <a:moveTo>
                      <a:pt x="316" y="4410"/>
                    </a:moveTo>
                    <a:lnTo>
                      <a:pt x="333" y="4385"/>
                    </a:lnTo>
                    <a:lnTo>
                      <a:pt x="267" y="4340"/>
                    </a:lnTo>
                    <a:lnTo>
                      <a:pt x="250" y="4366"/>
                    </a:lnTo>
                    <a:lnTo>
                      <a:pt x="316" y="4410"/>
                    </a:lnTo>
                    <a:close/>
                    <a:moveTo>
                      <a:pt x="248" y="4364"/>
                    </a:moveTo>
                    <a:lnTo>
                      <a:pt x="267" y="4342"/>
                    </a:lnTo>
                    <a:lnTo>
                      <a:pt x="207" y="4289"/>
                    </a:lnTo>
                    <a:lnTo>
                      <a:pt x="188" y="4312"/>
                    </a:lnTo>
                    <a:lnTo>
                      <a:pt x="248" y="4364"/>
                    </a:lnTo>
                    <a:close/>
                    <a:moveTo>
                      <a:pt x="186" y="4310"/>
                    </a:moveTo>
                    <a:lnTo>
                      <a:pt x="209" y="4289"/>
                    </a:lnTo>
                    <a:lnTo>
                      <a:pt x="156" y="4231"/>
                    </a:lnTo>
                    <a:lnTo>
                      <a:pt x="133" y="4250"/>
                    </a:lnTo>
                    <a:lnTo>
                      <a:pt x="186" y="4310"/>
                    </a:lnTo>
                    <a:close/>
                    <a:moveTo>
                      <a:pt x="131" y="4248"/>
                    </a:moveTo>
                    <a:lnTo>
                      <a:pt x="158" y="4231"/>
                    </a:lnTo>
                    <a:lnTo>
                      <a:pt x="113" y="4165"/>
                    </a:lnTo>
                    <a:lnTo>
                      <a:pt x="88" y="4182"/>
                    </a:lnTo>
                    <a:lnTo>
                      <a:pt x="131" y="4248"/>
                    </a:lnTo>
                    <a:close/>
                    <a:moveTo>
                      <a:pt x="86" y="4180"/>
                    </a:moveTo>
                    <a:lnTo>
                      <a:pt x="113" y="4167"/>
                    </a:lnTo>
                    <a:lnTo>
                      <a:pt x="77" y="4093"/>
                    </a:lnTo>
                    <a:lnTo>
                      <a:pt x="50" y="4108"/>
                    </a:lnTo>
                    <a:lnTo>
                      <a:pt x="86" y="4180"/>
                    </a:lnTo>
                    <a:close/>
                    <a:moveTo>
                      <a:pt x="48" y="4106"/>
                    </a:moveTo>
                    <a:lnTo>
                      <a:pt x="77" y="4095"/>
                    </a:lnTo>
                    <a:lnTo>
                      <a:pt x="50" y="4018"/>
                    </a:lnTo>
                    <a:lnTo>
                      <a:pt x="22" y="4027"/>
                    </a:lnTo>
                    <a:lnTo>
                      <a:pt x="48" y="4106"/>
                    </a:lnTo>
                    <a:close/>
                    <a:moveTo>
                      <a:pt x="22" y="4025"/>
                    </a:moveTo>
                    <a:lnTo>
                      <a:pt x="50" y="4020"/>
                    </a:lnTo>
                    <a:lnTo>
                      <a:pt x="35" y="3939"/>
                    </a:lnTo>
                    <a:lnTo>
                      <a:pt x="5" y="3944"/>
                    </a:lnTo>
                    <a:lnTo>
                      <a:pt x="22" y="4025"/>
                    </a:lnTo>
                    <a:close/>
                    <a:moveTo>
                      <a:pt x="5" y="3943"/>
                    </a:moveTo>
                    <a:lnTo>
                      <a:pt x="35" y="3941"/>
                    </a:lnTo>
                    <a:lnTo>
                      <a:pt x="30" y="3856"/>
                    </a:lnTo>
                    <a:lnTo>
                      <a:pt x="0" y="3858"/>
                    </a:lnTo>
                    <a:lnTo>
                      <a:pt x="5" y="3943"/>
                    </a:lnTo>
                    <a:close/>
                    <a:moveTo>
                      <a:pt x="0" y="3856"/>
                    </a:moveTo>
                    <a:lnTo>
                      <a:pt x="30" y="3856"/>
                    </a:lnTo>
                    <a:lnTo>
                      <a:pt x="30" y="642"/>
                    </a:lnTo>
                    <a:lnTo>
                      <a:pt x="0" y="642"/>
                    </a:lnTo>
                    <a:lnTo>
                      <a:pt x="0" y="3856"/>
                    </a:lnTo>
                    <a:close/>
                    <a:moveTo>
                      <a:pt x="0" y="640"/>
                    </a:moveTo>
                    <a:lnTo>
                      <a:pt x="30" y="642"/>
                    </a:lnTo>
                    <a:lnTo>
                      <a:pt x="35" y="557"/>
                    </a:lnTo>
                    <a:lnTo>
                      <a:pt x="5" y="555"/>
                    </a:lnTo>
                    <a:lnTo>
                      <a:pt x="0" y="640"/>
                    </a:lnTo>
                    <a:close/>
                    <a:moveTo>
                      <a:pt x="5" y="554"/>
                    </a:moveTo>
                    <a:lnTo>
                      <a:pt x="35" y="559"/>
                    </a:lnTo>
                    <a:lnTo>
                      <a:pt x="50" y="478"/>
                    </a:lnTo>
                    <a:lnTo>
                      <a:pt x="22" y="473"/>
                    </a:lnTo>
                    <a:lnTo>
                      <a:pt x="5" y="554"/>
                    </a:lnTo>
                    <a:close/>
                    <a:moveTo>
                      <a:pt x="22" y="471"/>
                    </a:moveTo>
                    <a:lnTo>
                      <a:pt x="50" y="480"/>
                    </a:lnTo>
                    <a:lnTo>
                      <a:pt x="77" y="403"/>
                    </a:lnTo>
                    <a:lnTo>
                      <a:pt x="48" y="392"/>
                    </a:lnTo>
                    <a:lnTo>
                      <a:pt x="22" y="471"/>
                    </a:lnTo>
                    <a:close/>
                    <a:moveTo>
                      <a:pt x="50" y="392"/>
                    </a:moveTo>
                    <a:lnTo>
                      <a:pt x="77" y="405"/>
                    </a:lnTo>
                    <a:lnTo>
                      <a:pt x="113" y="331"/>
                    </a:lnTo>
                    <a:lnTo>
                      <a:pt x="86" y="318"/>
                    </a:lnTo>
                    <a:lnTo>
                      <a:pt x="50" y="392"/>
                    </a:lnTo>
                    <a:close/>
                    <a:moveTo>
                      <a:pt x="88" y="316"/>
                    </a:moveTo>
                    <a:lnTo>
                      <a:pt x="113" y="333"/>
                    </a:lnTo>
                    <a:lnTo>
                      <a:pt x="158" y="267"/>
                    </a:lnTo>
                    <a:lnTo>
                      <a:pt x="131" y="250"/>
                    </a:lnTo>
                    <a:lnTo>
                      <a:pt x="88" y="316"/>
                    </a:lnTo>
                    <a:close/>
                    <a:moveTo>
                      <a:pt x="133" y="248"/>
                    </a:moveTo>
                    <a:lnTo>
                      <a:pt x="156" y="269"/>
                    </a:lnTo>
                    <a:lnTo>
                      <a:pt x="209" y="209"/>
                    </a:lnTo>
                    <a:lnTo>
                      <a:pt x="186" y="188"/>
                    </a:lnTo>
                    <a:lnTo>
                      <a:pt x="133" y="248"/>
                    </a:lnTo>
                    <a:close/>
                    <a:moveTo>
                      <a:pt x="188" y="186"/>
                    </a:moveTo>
                    <a:lnTo>
                      <a:pt x="207" y="209"/>
                    </a:lnTo>
                    <a:lnTo>
                      <a:pt x="267" y="156"/>
                    </a:lnTo>
                    <a:lnTo>
                      <a:pt x="248" y="134"/>
                    </a:lnTo>
                    <a:lnTo>
                      <a:pt x="188" y="186"/>
                    </a:lnTo>
                    <a:close/>
                    <a:moveTo>
                      <a:pt x="250" y="132"/>
                    </a:moveTo>
                    <a:lnTo>
                      <a:pt x="267" y="158"/>
                    </a:lnTo>
                    <a:lnTo>
                      <a:pt x="333" y="113"/>
                    </a:lnTo>
                    <a:lnTo>
                      <a:pt x="316" y="88"/>
                    </a:lnTo>
                    <a:lnTo>
                      <a:pt x="250" y="132"/>
                    </a:lnTo>
                    <a:close/>
                    <a:moveTo>
                      <a:pt x="318" y="86"/>
                    </a:moveTo>
                    <a:lnTo>
                      <a:pt x="331" y="113"/>
                    </a:lnTo>
                    <a:lnTo>
                      <a:pt x="404" y="77"/>
                    </a:lnTo>
                    <a:lnTo>
                      <a:pt x="389" y="51"/>
                    </a:lnTo>
                    <a:lnTo>
                      <a:pt x="318" y="86"/>
                    </a:lnTo>
                    <a:close/>
                    <a:moveTo>
                      <a:pt x="391" y="49"/>
                    </a:moveTo>
                    <a:lnTo>
                      <a:pt x="403" y="77"/>
                    </a:lnTo>
                    <a:lnTo>
                      <a:pt x="480" y="51"/>
                    </a:lnTo>
                    <a:lnTo>
                      <a:pt x="470" y="22"/>
                    </a:lnTo>
                    <a:lnTo>
                      <a:pt x="391" y="49"/>
                    </a:lnTo>
                    <a:close/>
                    <a:moveTo>
                      <a:pt x="472" y="22"/>
                    </a:moveTo>
                    <a:lnTo>
                      <a:pt x="478" y="51"/>
                    </a:lnTo>
                    <a:lnTo>
                      <a:pt x="559" y="36"/>
                    </a:lnTo>
                    <a:lnTo>
                      <a:pt x="553" y="5"/>
                    </a:lnTo>
                    <a:lnTo>
                      <a:pt x="472" y="22"/>
                    </a:lnTo>
                    <a:close/>
                    <a:moveTo>
                      <a:pt x="555" y="5"/>
                    </a:moveTo>
                    <a:lnTo>
                      <a:pt x="557" y="36"/>
                    </a:lnTo>
                    <a:lnTo>
                      <a:pt x="642" y="30"/>
                    </a:lnTo>
                    <a:lnTo>
                      <a:pt x="640" y="0"/>
                    </a:lnTo>
                    <a:lnTo>
                      <a:pt x="555" y="5"/>
                    </a:lnTo>
                    <a:close/>
                    <a:moveTo>
                      <a:pt x="642" y="0"/>
                    </a:moveTo>
                    <a:lnTo>
                      <a:pt x="642" y="30"/>
                    </a:lnTo>
                    <a:lnTo>
                      <a:pt x="3854" y="30"/>
                    </a:lnTo>
                    <a:lnTo>
                      <a:pt x="3854" y="0"/>
                    </a:lnTo>
                    <a:lnTo>
                      <a:pt x="642" y="0"/>
                    </a:lnTo>
                    <a:close/>
                    <a:moveTo>
                      <a:pt x="3856" y="0"/>
                    </a:moveTo>
                    <a:lnTo>
                      <a:pt x="3854" y="30"/>
                    </a:lnTo>
                    <a:lnTo>
                      <a:pt x="3939" y="36"/>
                    </a:lnTo>
                    <a:lnTo>
                      <a:pt x="3941" y="5"/>
                    </a:lnTo>
                    <a:lnTo>
                      <a:pt x="3856" y="0"/>
                    </a:lnTo>
                    <a:close/>
                    <a:moveTo>
                      <a:pt x="3943" y="5"/>
                    </a:moveTo>
                    <a:lnTo>
                      <a:pt x="3937" y="36"/>
                    </a:lnTo>
                    <a:lnTo>
                      <a:pt x="4018" y="51"/>
                    </a:lnTo>
                    <a:lnTo>
                      <a:pt x="4024" y="22"/>
                    </a:lnTo>
                    <a:lnTo>
                      <a:pt x="3943" y="5"/>
                    </a:lnTo>
                    <a:close/>
                    <a:moveTo>
                      <a:pt x="4026" y="22"/>
                    </a:moveTo>
                    <a:lnTo>
                      <a:pt x="4016" y="51"/>
                    </a:lnTo>
                    <a:lnTo>
                      <a:pt x="4093" y="77"/>
                    </a:lnTo>
                    <a:lnTo>
                      <a:pt x="4105" y="49"/>
                    </a:lnTo>
                    <a:lnTo>
                      <a:pt x="4026" y="22"/>
                    </a:lnTo>
                    <a:close/>
                    <a:moveTo>
                      <a:pt x="4105" y="51"/>
                    </a:moveTo>
                    <a:lnTo>
                      <a:pt x="4092" y="77"/>
                    </a:lnTo>
                    <a:lnTo>
                      <a:pt x="4165" y="113"/>
                    </a:lnTo>
                    <a:lnTo>
                      <a:pt x="4178" y="86"/>
                    </a:lnTo>
                    <a:lnTo>
                      <a:pt x="4105" y="51"/>
                    </a:lnTo>
                    <a:close/>
                    <a:moveTo>
                      <a:pt x="4180" y="88"/>
                    </a:moveTo>
                    <a:lnTo>
                      <a:pt x="4163" y="113"/>
                    </a:lnTo>
                    <a:lnTo>
                      <a:pt x="4229" y="158"/>
                    </a:lnTo>
                    <a:lnTo>
                      <a:pt x="4246" y="132"/>
                    </a:lnTo>
                    <a:lnTo>
                      <a:pt x="4180" y="88"/>
                    </a:lnTo>
                    <a:close/>
                    <a:moveTo>
                      <a:pt x="4248" y="134"/>
                    </a:moveTo>
                    <a:lnTo>
                      <a:pt x="4227" y="156"/>
                    </a:lnTo>
                    <a:lnTo>
                      <a:pt x="4287" y="209"/>
                    </a:lnTo>
                    <a:lnTo>
                      <a:pt x="4308" y="186"/>
                    </a:lnTo>
                    <a:lnTo>
                      <a:pt x="4248" y="134"/>
                    </a:lnTo>
                    <a:close/>
                    <a:moveTo>
                      <a:pt x="4310" y="188"/>
                    </a:moveTo>
                    <a:lnTo>
                      <a:pt x="4287" y="209"/>
                    </a:lnTo>
                    <a:lnTo>
                      <a:pt x="4340" y="269"/>
                    </a:lnTo>
                    <a:lnTo>
                      <a:pt x="4363" y="248"/>
                    </a:lnTo>
                    <a:lnTo>
                      <a:pt x="4310" y="188"/>
                    </a:lnTo>
                    <a:close/>
                    <a:moveTo>
                      <a:pt x="4365" y="250"/>
                    </a:moveTo>
                    <a:lnTo>
                      <a:pt x="4338" y="267"/>
                    </a:lnTo>
                    <a:lnTo>
                      <a:pt x="4383" y="333"/>
                    </a:lnTo>
                    <a:lnTo>
                      <a:pt x="4408" y="316"/>
                    </a:lnTo>
                    <a:lnTo>
                      <a:pt x="4365" y="250"/>
                    </a:lnTo>
                    <a:close/>
                    <a:moveTo>
                      <a:pt x="4410" y="318"/>
                    </a:moveTo>
                    <a:lnTo>
                      <a:pt x="4383" y="331"/>
                    </a:lnTo>
                    <a:lnTo>
                      <a:pt x="4419" y="405"/>
                    </a:lnTo>
                    <a:lnTo>
                      <a:pt x="4446" y="392"/>
                    </a:lnTo>
                    <a:lnTo>
                      <a:pt x="4410" y="318"/>
                    </a:lnTo>
                    <a:close/>
                    <a:moveTo>
                      <a:pt x="4448" y="392"/>
                    </a:moveTo>
                    <a:lnTo>
                      <a:pt x="4419" y="403"/>
                    </a:lnTo>
                    <a:lnTo>
                      <a:pt x="4446" y="480"/>
                    </a:lnTo>
                    <a:lnTo>
                      <a:pt x="4474" y="471"/>
                    </a:lnTo>
                    <a:lnTo>
                      <a:pt x="4448" y="392"/>
                    </a:lnTo>
                    <a:close/>
                    <a:moveTo>
                      <a:pt x="4474" y="473"/>
                    </a:moveTo>
                    <a:lnTo>
                      <a:pt x="4446" y="478"/>
                    </a:lnTo>
                    <a:lnTo>
                      <a:pt x="4461" y="559"/>
                    </a:lnTo>
                    <a:lnTo>
                      <a:pt x="4491" y="554"/>
                    </a:lnTo>
                    <a:lnTo>
                      <a:pt x="4474" y="473"/>
                    </a:lnTo>
                    <a:close/>
                    <a:moveTo>
                      <a:pt x="4491" y="555"/>
                    </a:moveTo>
                    <a:lnTo>
                      <a:pt x="4461" y="557"/>
                    </a:lnTo>
                    <a:lnTo>
                      <a:pt x="4466" y="642"/>
                    </a:lnTo>
                    <a:lnTo>
                      <a:pt x="4496" y="640"/>
                    </a:lnTo>
                    <a:lnTo>
                      <a:pt x="4491" y="555"/>
                    </a:lnTo>
                    <a:close/>
                    <a:moveTo>
                      <a:pt x="4496" y="642"/>
                    </a:moveTo>
                    <a:lnTo>
                      <a:pt x="4466" y="642"/>
                    </a:lnTo>
                    <a:lnTo>
                      <a:pt x="4466" y="3856"/>
                    </a:lnTo>
                    <a:lnTo>
                      <a:pt x="4496" y="3856"/>
                    </a:lnTo>
                    <a:lnTo>
                      <a:pt x="4496" y="642"/>
                    </a:lnTo>
                    <a:close/>
                    <a:moveTo>
                      <a:pt x="4496" y="3858"/>
                    </a:moveTo>
                    <a:lnTo>
                      <a:pt x="4496" y="3858"/>
                    </a:lnTo>
                    <a:lnTo>
                      <a:pt x="4481" y="3856"/>
                    </a:lnTo>
                    <a:lnTo>
                      <a:pt x="4496" y="3856"/>
                    </a:lnTo>
                    <a:lnTo>
                      <a:pt x="4496" y="3858"/>
                    </a:lnTo>
                    <a:close/>
                    <a:moveTo>
                      <a:pt x="4491" y="3944"/>
                    </a:moveTo>
                    <a:lnTo>
                      <a:pt x="4491" y="3944"/>
                    </a:lnTo>
                    <a:lnTo>
                      <a:pt x="4476" y="3941"/>
                    </a:lnTo>
                    <a:lnTo>
                      <a:pt x="4491" y="3943"/>
                    </a:lnTo>
                    <a:lnTo>
                      <a:pt x="4491" y="3944"/>
                    </a:lnTo>
                    <a:close/>
                    <a:moveTo>
                      <a:pt x="4474" y="4027"/>
                    </a:moveTo>
                    <a:lnTo>
                      <a:pt x="4474" y="4027"/>
                    </a:lnTo>
                    <a:lnTo>
                      <a:pt x="4459" y="4024"/>
                    </a:lnTo>
                    <a:lnTo>
                      <a:pt x="4474" y="4025"/>
                    </a:lnTo>
                    <a:lnTo>
                      <a:pt x="4474" y="4027"/>
                    </a:lnTo>
                    <a:close/>
                    <a:moveTo>
                      <a:pt x="4446" y="4106"/>
                    </a:moveTo>
                    <a:lnTo>
                      <a:pt x="4446" y="4108"/>
                    </a:lnTo>
                    <a:lnTo>
                      <a:pt x="4432" y="4101"/>
                    </a:lnTo>
                    <a:lnTo>
                      <a:pt x="4448" y="4106"/>
                    </a:lnTo>
                    <a:lnTo>
                      <a:pt x="4446" y="4106"/>
                    </a:lnTo>
                    <a:close/>
                    <a:moveTo>
                      <a:pt x="4410" y="4180"/>
                    </a:moveTo>
                    <a:lnTo>
                      <a:pt x="4408" y="4182"/>
                    </a:lnTo>
                    <a:lnTo>
                      <a:pt x="4397" y="4172"/>
                    </a:lnTo>
                    <a:lnTo>
                      <a:pt x="4410" y="4180"/>
                    </a:lnTo>
                    <a:lnTo>
                      <a:pt x="4410" y="4180"/>
                    </a:lnTo>
                    <a:close/>
                    <a:moveTo>
                      <a:pt x="4363" y="4250"/>
                    </a:moveTo>
                    <a:lnTo>
                      <a:pt x="4363" y="4250"/>
                    </a:lnTo>
                    <a:lnTo>
                      <a:pt x="4351" y="4240"/>
                    </a:lnTo>
                    <a:lnTo>
                      <a:pt x="4365" y="4248"/>
                    </a:lnTo>
                    <a:lnTo>
                      <a:pt x="4363" y="4250"/>
                    </a:lnTo>
                    <a:close/>
                    <a:moveTo>
                      <a:pt x="4308" y="4310"/>
                    </a:moveTo>
                    <a:lnTo>
                      <a:pt x="4308" y="4312"/>
                    </a:lnTo>
                    <a:lnTo>
                      <a:pt x="4299" y="4300"/>
                    </a:lnTo>
                    <a:lnTo>
                      <a:pt x="4310" y="4310"/>
                    </a:lnTo>
                    <a:lnTo>
                      <a:pt x="4308" y="4310"/>
                    </a:lnTo>
                    <a:close/>
                    <a:moveTo>
                      <a:pt x="4248" y="4364"/>
                    </a:moveTo>
                    <a:lnTo>
                      <a:pt x="4246" y="4366"/>
                    </a:lnTo>
                    <a:lnTo>
                      <a:pt x="4238" y="4353"/>
                    </a:lnTo>
                    <a:lnTo>
                      <a:pt x="4248" y="4364"/>
                    </a:lnTo>
                    <a:lnTo>
                      <a:pt x="4248" y="4364"/>
                    </a:lnTo>
                    <a:close/>
                    <a:moveTo>
                      <a:pt x="4178" y="4412"/>
                    </a:moveTo>
                    <a:lnTo>
                      <a:pt x="4178" y="4412"/>
                    </a:lnTo>
                    <a:lnTo>
                      <a:pt x="4171" y="4398"/>
                    </a:lnTo>
                    <a:lnTo>
                      <a:pt x="4180" y="4410"/>
                    </a:lnTo>
                    <a:lnTo>
                      <a:pt x="4178" y="4412"/>
                    </a:lnTo>
                    <a:close/>
                    <a:moveTo>
                      <a:pt x="4105" y="4449"/>
                    </a:moveTo>
                    <a:lnTo>
                      <a:pt x="4105" y="4449"/>
                    </a:lnTo>
                    <a:lnTo>
                      <a:pt x="4099" y="4434"/>
                    </a:lnTo>
                    <a:lnTo>
                      <a:pt x="4105" y="4447"/>
                    </a:lnTo>
                    <a:lnTo>
                      <a:pt x="4105" y="4449"/>
                    </a:lnTo>
                    <a:close/>
                    <a:moveTo>
                      <a:pt x="4026" y="4476"/>
                    </a:moveTo>
                    <a:lnTo>
                      <a:pt x="4024" y="4476"/>
                    </a:lnTo>
                    <a:lnTo>
                      <a:pt x="4022" y="4461"/>
                    </a:lnTo>
                    <a:lnTo>
                      <a:pt x="4026" y="4476"/>
                    </a:lnTo>
                    <a:lnTo>
                      <a:pt x="4026" y="4476"/>
                    </a:lnTo>
                    <a:close/>
                    <a:moveTo>
                      <a:pt x="3943" y="4493"/>
                    </a:moveTo>
                    <a:lnTo>
                      <a:pt x="3941" y="4493"/>
                    </a:lnTo>
                    <a:lnTo>
                      <a:pt x="3939" y="4478"/>
                    </a:lnTo>
                    <a:lnTo>
                      <a:pt x="3943" y="4493"/>
                    </a:lnTo>
                    <a:lnTo>
                      <a:pt x="3943" y="4493"/>
                    </a:lnTo>
                    <a:close/>
                    <a:moveTo>
                      <a:pt x="3856" y="4498"/>
                    </a:moveTo>
                    <a:lnTo>
                      <a:pt x="3854" y="4498"/>
                    </a:lnTo>
                    <a:lnTo>
                      <a:pt x="3854" y="4483"/>
                    </a:lnTo>
                    <a:lnTo>
                      <a:pt x="3856" y="4498"/>
                    </a:lnTo>
                    <a:lnTo>
                      <a:pt x="3856" y="4498"/>
                    </a:lnTo>
                    <a:close/>
                    <a:moveTo>
                      <a:pt x="640" y="4498"/>
                    </a:moveTo>
                    <a:lnTo>
                      <a:pt x="640" y="4498"/>
                    </a:lnTo>
                    <a:lnTo>
                      <a:pt x="642" y="4483"/>
                    </a:lnTo>
                    <a:lnTo>
                      <a:pt x="642" y="4498"/>
                    </a:lnTo>
                    <a:lnTo>
                      <a:pt x="640" y="4498"/>
                    </a:lnTo>
                    <a:close/>
                    <a:moveTo>
                      <a:pt x="553" y="4493"/>
                    </a:moveTo>
                    <a:lnTo>
                      <a:pt x="553" y="4493"/>
                    </a:lnTo>
                    <a:lnTo>
                      <a:pt x="555" y="4478"/>
                    </a:lnTo>
                    <a:lnTo>
                      <a:pt x="555" y="4493"/>
                    </a:lnTo>
                    <a:lnTo>
                      <a:pt x="553" y="4493"/>
                    </a:lnTo>
                    <a:close/>
                    <a:moveTo>
                      <a:pt x="470" y="4476"/>
                    </a:moveTo>
                    <a:lnTo>
                      <a:pt x="470" y="4476"/>
                    </a:lnTo>
                    <a:lnTo>
                      <a:pt x="474" y="4461"/>
                    </a:lnTo>
                    <a:lnTo>
                      <a:pt x="472" y="4476"/>
                    </a:lnTo>
                    <a:lnTo>
                      <a:pt x="470" y="4476"/>
                    </a:lnTo>
                    <a:close/>
                    <a:moveTo>
                      <a:pt x="391" y="4449"/>
                    </a:moveTo>
                    <a:lnTo>
                      <a:pt x="389" y="4447"/>
                    </a:lnTo>
                    <a:lnTo>
                      <a:pt x="397" y="4434"/>
                    </a:lnTo>
                    <a:lnTo>
                      <a:pt x="391" y="4449"/>
                    </a:lnTo>
                    <a:lnTo>
                      <a:pt x="391" y="4449"/>
                    </a:lnTo>
                    <a:close/>
                    <a:moveTo>
                      <a:pt x="318" y="4412"/>
                    </a:moveTo>
                    <a:lnTo>
                      <a:pt x="316" y="4410"/>
                    </a:lnTo>
                    <a:lnTo>
                      <a:pt x="325" y="4398"/>
                    </a:lnTo>
                    <a:lnTo>
                      <a:pt x="318" y="4412"/>
                    </a:lnTo>
                    <a:lnTo>
                      <a:pt x="318" y="4412"/>
                    </a:lnTo>
                    <a:close/>
                    <a:moveTo>
                      <a:pt x="248" y="4364"/>
                    </a:moveTo>
                    <a:lnTo>
                      <a:pt x="248" y="4364"/>
                    </a:lnTo>
                    <a:lnTo>
                      <a:pt x="258" y="4353"/>
                    </a:lnTo>
                    <a:lnTo>
                      <a:pt x="250" y="4366"/>
                    </a:lnTo>
                    <a:lnTo>
                      <a:pt x="248" y="4364"/>
                    </a:lnTo>
                    <a:close/>
                    <a:moveTo>
                      <a:pt x="188" y="4310"/>
                    </a:moveTo>
                    <a:lnTo>
                      <a:pt x="186" y="4310"/>
                    </a:lnTo>
                    <a:lnTo>
                      <a:pt x="197" y="4300"/>
                    </a:lnTo>
                    <a:lnTo>
                      <a:pt x="188" y="4312"/>
                    </a:lnTo>
                    <a:lnTo>
                      <a:pt x="188" y="4310"/>
                    </a:lnTo>
                    <a:close/>
                    <a:moveTo>
                      <a:pt x="133" y="4250"/>
                    </a:moveTo>
                    <a:lnTo>
                      <a:pt x="131" y="4248"/>
                    </a:lnTo>
                    <a:lnTo>
                      <a:pt x="145" y="4240"/>
                    </a:lnTo>
                    <a:lnTo>
                      <a:pt x="133" y="4250"/>
                    </a:lnTo>
                    <a:lnTo>
                      <a:pt x="133" y="4250"/>
                    </a:lnTo>
                    <a:close/>
                    <a:moveTo>
                      <a:pt x="86" y="4180"/>
                    </a:moveTo>
                    <a:lnTo>
                      <a:pt x="86" y="4180"/>
                    </a:lnTo>
                    <a:lnTo>
                      <a:pt x="99" y="4172"/>
                    </a:lnTo>
                    <a:lnTo>
                      <a:pt x="88" y="4182"/>
                    </a:lnTo>
                    <a:lnTo>
                      <a:pt x="86" y="4180"/>
                    </a:lnTo>
                    <a:close/>
                    <a:moveTo>
                      <a:pt x="48" y="4106"/>
                    </a:moveTo>
                    <a:lnTo>
                      <a:pt x="48" y="4106"/>
                    </a:lnTo>
                    <a:lnTo>
                      <a:pt x="64" y="4101"/>
                    </a:lnTo>
                    <a:lnTo>
                      <a:pt x="50" y="4108"/>
                    </a:lnTo>
                    <a:lnTo>
                      <a:pt x="48" y="4106"/>
                    </a:lnTo>
                    <a:close/>
                    <a:moveTo>
                      <a:pt x="22" y="4027"/>
                    </a:moveTo>
                    <a:lnTo>
                      <a:pt x="22" y="4025"/>
                    </a:lnTo>
                    <a:lnTo>
                      <a:pt x="37" y="4024"/>
                    </a:lnTo>
                    <a:lnTo>
                      <a:pt x="22" y="4027"/>
                    </a:lnTo>
                    <a:lnTo>
                      <a:pt x="22" y="4027"/>
                    </a:lnTo>
                    <a:close/>
                    <a:moveTo>
                      <a:pt x="5" y="3944"/>
                    </a:moveTo>
                    <a:lnTo>
                      <a:pt x="5" y="3943"/>
                    </a:lnTo>
                    <a:lnTo>
                      <a:pt x="20" y="3941"/>
                    </a:lnTo>
                    <a:lnTo>
                      <a:pt x="5" y="3944"/>
                    </a:lnTo>
                    <a:lnTo>
                      <a:pt x="5" y="3944"/>
                    </a:lnTo>
                    <a:close/>
                    <a:moveTo>
                      <a:pt x="0" y="3858"/>
                    </a:moveTo>
                    <a:lnTo>
                      <a:pt x="0" y="3856"/>
                    </a:lnTo>
                    <a:lnTo>
                      <a:pt x="15" y="3856"/>
                    </a:lnTo>
                    <a:lnTo>
                      <a:pt x="0" y="3858"/>
                    </a:lnTo>
                    <a:lnTo>
                      <a:pt x="0" y="3858"/>
                    </a:lnTo>
                    <a:close/>
                    <a:moveTo>
                      <a:pt x="0" y="640"/>
                    </a:moveTo>
                    <a:lnTo>
                      <a:pt x="0" y="640"/>
                    </a:lnTo>
                    <a:lnTo>
                      <a:pt x="15" y="642"/>
                    </a:lnTo>
                    <a:lnTo>
                      <a:pt x="0" y="642"/>
                    </a:lnTo>
                    <a:lnTo>
                      <a:pt x="0" y="640"/>
                    </a:lnTo>
                    <a:close/>
                    <a:moveTo>
                      <a:pt x="5" y="554"/>
                    </a:moveTo>
                    <a:lnTo>
                      <a:pt x="5" y="554"/>
                    </a:lnTo>
                    <a:lnTo>
                      <a:pt x="20" y="557"/>
                    </a:lnTo>
                    <a:lnTo>
                      <a:pt x="5" y="555"/>
                    </a:lnTo>
                    <a:lnTo>
                      <a:pt x="5" y="554"/>
                    </a:lnTo>
                    <a:close/>
                    <a:moveTo>
                      <a:pt x="22" y="471"/>
                    </a:moveTo>
                    <a:lnTo>
                      <a:pt x="22" y="471"/>
                    </a:lnTo>
                    <a:lnTo>
                      <a:pt x="37" y="474"/>
                    </a:lnTo>
                    <a:lnTo>
                      <a:pt x="22" y="473"/>
                    </a:lnTo>
                    <a:lnTo>
                      <a:pt x="22" y="471"/>
                    </a:lnTo>
                    <a:close/>
                    <a:moveTo>
                      <a:pt x="48" y="392"/>
                    </a:moveTo>
                    <a:lnTo>
                      <a:pt x="50" y="392"/>
                    </a:lnTo>
                    <a:lnTo>
                      <a:pt x="64" y="397"/>
                    </a:lnTo>
                    <a:lnTo>
                      <a:pt x="48" y="392"/>
                    </a:lnTo>
                    <a:lnTo>
                      <a:pt x="48" y="392"/>
                    </a:lnTo>
                    <a:close/>
                    <a:moveTo>
                      <a:pt x="86" y="318"/>
                    </a:moveTo>
                    <a:lnTo>
                      <a:pt x="88" y="316"/>
                    </a:lnTo>
                    <a:lnTo>
                      <a:pt x="99" y="326"/>
                    </a:lnTo>
                    <a:lnTo>
                      <a:pt x="86" y="318"/>
                    </a:lnTo>
                    <a:lnTo>
                      <a:pt x="86" y="318"/>
                    </a:lnTo>
                    <a:close/>
                    <a:moveTo>
                      <a:pt x="133" y="248"/>
                    </a:moveTo>
                    <a:lnTo>
                      <a:pt x="133" y="248"/>
                    </a:lnTo>
                    <a:lnTo>
                      <a:pt x="145" y="258"/>
                    </a:lnTo>
                    <a:lnTo>
                      <a:pt x="131" y="250"/>
                    </a:lnTo>
                    <a:lnTo>
                      <a:pt x="133" y="248"/>
                    </a:lnTo>
                    <a:close/>
                    <a:moveTo>
                      <a:pt x="188" y="188"/>
                    </a:moveTo>
                    <a:lnTo>
                      <a:pt x="188" y="186"/>
                    </a:lnTo>
                    <a:lnTo>
                      <a:pt x="197" y="198"/>
                    </a:lnTo>
                    <a:lnTo>
                      <a:pt x="186" y="188"/>
                    </a:lnTo>
                    <a:lnTo>
                      <a:pt x="188" y="188"/>
                    </a:lnTo>
                    <a:close/>
                    <a:moveTo>
                      <a:pt x="248" y="134"/>
                    </a:moveTo>
                    <a:lnTo>
                      <a:pt x="250" y="132"/>
                    </a:lnTo>
                    <a:lnTo>
                      <a:pt x="258" y="145"/>
                    </a:lnTo>
                    <a:lnTo>
                      <a:pt x="248" y="134"/>
                    </a:lnTo>
                    <a:lnTo>
                      <a:pt x="248" y="134"/>
                    </a:lnTo>
                    <a:close/>
                    <a:moveTo>
                      <a:pt x="318" y="86"/>
                    </a:moveTo>
                    <a:lnTo>
                      <a:pt x="318" y="86"/>
                    </a:lnTo>
                    <a:lnTo>
                      <a:pt x="325" y="100"/>
                    </a:lnTo>
                    <a:lnTo>
                      <a:pt x="316" y="88"/>
                    </a:lnTo>
                    <a:lnTo>
                      <a:pt x="318" y="86"/>
                    </a:lnTo>
                    <a:close/>
                    <a:moveTo>
                      <a:pt x="391" y="49"/>
                    </a:moveTo>
                    <a:lnTo>
                      <a:pt x="391" y="49"/>
                    </a:lnTo>
                    <a:lnTo>
                      <a:pt x="397" y="64"/>
                    </a:lnTo>
                    <a:lnTo>
                      <a:pt x="389" y="51"/>
                    </a:lnTo>
                    <a:lnTo>
                      <a:pt x="391" y="49"/>
                    </a:lnTo>
                    <a:close/>
                    <a:moveTo>
                      <a:pt x="470" y="22"/>
                    </a:moveTo>
                    <a:lnTo>
                      <a:pt x="472" y="22"/>
                    </a:lnTo>
                    <a:lnTo>
                      <a:pt x="474" y="37"/>
                    </a:lnTo>
                    <a:lnTo>
                      <a:pt x="470" y="22"/>
                    </a:lnTo>
                    <a:lnTo>
                      <a:pt x="470" y="22"/>
                    </a:lnTo>
                    <a:close/>
                    <a:moveTo>
                      <a:pt x="553" y="5"/>
                    </a:moveTo>
                    <a:lnTo>
                      <a:pt x="555" y="5"/>
                    </a:lnTo>
                    <a:lnTo>
                      <a:pt x="555" y="20"/>
                    </a:lnTo>
                    <a:lnTo>
                      <a:pt x="553" y="5"/>
                    </a:lnTo>
                    <a:lnTo>
                      <a:pt x="553" y="5"/>
                    </a:lnTo>
                    <a:close/>
                    <a:moveTo>
                      <a:pt x="640" y="0"/>
                    </a:moveTo>
                    <a:lnTo>
                      <a:pt x="642" y="0"/>
                    </a:lnTo>
                    <a:lnTo>
                      <a:pt x="642" y="15"/>
                    </a:lnTo>
                    <a:lnTo>
                      <a:pt x="640" y="0"/>
                    </a:lnTo>
                    <a:lnTo>
                      <a:pt x="640" y="0"/>
                    </a:lnTo>
                    <a:close/>
                    <a:moveTo>
                      <a:pt x="3856" y="0"/>
                    </a:moveTo>
                    <a:lnTo>
                      <a:pt x="3856" y="0"/>
                    </a:lnTo>
                    <a:lnTo>
                      <a:pt x="3854" y="15"/>
                    </a:lnTo>
                    <a:lnTo>
                      <a:pt x="3854" y="0"/>
                    </a:lnTo>
                    <a:lnTo>
                      <a:pt x="3856" y="0"/>
                    </a:lnTo>
                    <a:close/>
                    <a:moveTo>
                      <a:pt x="3943" y="5"/>
                    </a:moveTo>
                    <a:lnTo>
                      <a:pt x="3943" y="5"/>
                    </a:lnTo>
                    <a:lnTo>
                      <a:pt x="3939" y="20"/>
                    </a:lnTo>
                    <a:lnTo>
                      <a:pt x="3941" y="5"/>
                    </a:lnTo>
                    <a:lnTo>
                      <a:pt x="3943" y="5"/>
                    </a:lnTo>
                    <a:close/>
                    <a:moveTo>
                      <a:pt x="4026" y="22"/>
                    </a:moveTo>
                    <a:lnTo>
                      <a:pt x="4026" y="22"/>
                    </a:lnTo>
                    <a:lnTo>
                      <a:pt x="4022" y="37"/>
                    </a:lnTo>
                    <a:lnTo>
                      <a:pt x="4024" y="22"/>
                    </a:lnTo>
                    <a:lnTo>
                      <a:pt x="4026" y="22"/>
                    </a:lnTo>
                    <a:close/>
                    <a:moveTo>
                      <a:pt x="4105" y="49"/>
                    </a:moveTo>
                    <a:lnTo>
                      <a:pt x="4105" y="51"/>
                    </a:lnTo>
                    <a:lnTo>
                      <a:pt x="4099" y="64"/>
                    </a:lnTo>
                    <a:lnTo>
                      <a:pt x="4105" y="49"/>
                    </a:lnTo>
                    <a:lnTo>
                      <a:pt x="4105" y="49"/>
                    </a:lnTo>
                    <a:close/>
                    <a:moveTo>
                      <a:pt x="4178" y="86"/>
                    </a:moveTo>
                    <a:lnTo>
                      <a:pt x="4180" y="88"/>
                    </a:lnTo>
                    <a:lnTo>
                      <a:pt x="4171" y="100"/>
                    </a:lnTo>
                    <a:lnTo>
                      <a:pt x="4178" y="86"/>
                    </a:lnTo>
                    <a:lnTo>
                      <a:pt x="4178" y="86"/>
                    </a:lnTo>
                    <a:close/>
                    <a:moveTo>
                      <a:pt x="4248" y="134"/>
                    </a:moveTo>
                    <a:lnTo>
                      <a:pt x="4248" y="134"/>
                    </a:lnTo>
                    <a:lnTo>
                      <a:pt x="4238" y="145"/>
                    </a:lnTo>
                    <a:lnTo>
                      <a:pt x="4246" y="132"/>
                    </a:lnTo>
                    <a:lnTo>
                      <a:pt x="4248" y="134"/>
                    </a:lnTo>
                    <a:close/>
                    <a:moveTo>
                      <a:pt x="4308" y="188"/>
                    </a:moveTo>
                    <a:lnTo>
                      <a:pt x="4310" y="188"/>
                    </a:lnTo>
                    <a:lnTo>
                      <a:pt x="4299" y="198"/>
                    </a:lnTo>
                    <a:lnTo>
                      <a:pt x="4308" y="186"/>
                    </a:lnTo>
                    <a:lnTo>
                      <a:pt x="4308" y="188"/>
                    </a:lnTo>
                    <a:close/>
                    <a:moveTo>
                      <a:pt x="4363" y="248"/>
                    </a:moveTo>
                    <a:lnTo>
                      <a:pt x="4365" y="250"/>
                    </a:lnTo>
                    <a:lnTo>
                      <a:pt x="4351" y="258"/>
                    </a:lnTo>
                    <a:lnTo>
                      <a:pt x="4363" y="248"/>
                    </a:lnTo>
                    <a:lnTo>
                      <a:pt x="4363" y="248"/>
                    </a:lnTo>
                    <a:close/>
                    <a:moveTo>
                      <a:pt x="4410" y="318"/>
                    </a:moveTo>
                    <a:lnTo>
                      <a:pt x="4410" y="318"/>
                    </a:lnTo>
                    <a:lnTo>
                      <a:pt x="4397" y="326"/>
                    </a:lnTo>
                    <a:lnTo>
                      <a:pt x="4408" y="316"/>
                    </a:lnTo>
                    <a:lnTo>
                      <a:pt x="4410" y="318"/>
                    </a:lnTo>
                    <a:close/>
                    <a:moveTo>
                      <a:pt x="4446" y="392"/>
                    </a:moveTo>
                    <a:lnTo>
                      <a:pt x="4448" y="392"/>
                    </a:lnTo>
                    <a:lnTo>
                      <a:pt x="4432" y="397"/>
                    </a:lnTo>
                    <a:lnTo>
                      <a:pt x="4446" y="392"/>
                    </a:lnTo>
                    <a:lnTo>
                      <a:pt x="4446" y="392"/>
                    </a:lnTo>
                    <a:close/>
                    <a:moveTo>
                      <a:pt x="4474" y="471"/>
                    </a:moveTo>
                    <a:lnTo>
                      <a:pt x="4474" y="473"/>
                    </a:lnTo>
                    <a:lnTo>
                      <a:pt x="4459" y="474"/>
                    </a:lnTo>
                    <a:lnTo>
                      <a:pt x="4474" y="471"/>
                    </a:lnTo>
                    <a:lnTo>
                      <a:pt x="4474" y="471"/>
                    </a:lnTo>
                    <a:close/>
                    <a:moveTo>
                      <a:pt x="4491" y="554"/>
                    </a:moveTo>
                    <a:lnTo>
                      <a:pt x="4491" y="555"/>
                    </a:lnTo>
                    <a:lnTo>
                      <a:pt x="4476" y="557"/>
                    </a:lnTo>
                    <a:lnTo>
                      <a:pt x="4491" y="554"/>
                    </a:lnTo>
                    <a:lnTo>
                      <a:pt x="4491" y="554"/>
                    </a:lnTo>
                    <a:close/>
                    <a:moveTo>
                      <a:pt x="4496" y="640"/>
                    </a:moveTo>
                    <a:lnTo>
                      <a:pt x="4496" y="642"/>
                    </a:lnTo>
                    <a:lnTo>
                      <a:pt x="4481" y="642"/>
                    </a:lnTo>
                    <a:lnTo>
                      <a:pt x="4496" y="640"/>
                    </a:lnTo>
                    <a:lnTo>
                      <a:pt x="4496" y="640"/>
                    </a:lnTo>
                    <a:close/>
                    <a:moveTo>
                      <a:pt x="4496" y="3858"/>
                    </a:moveTo>
                    <a:lnTo>
                      <a:pt x="4496" y="3858"/>
                    </a:lnTo>
                    <a:lnTo>
                      <a:pt x="4481" y="3856"/>
                    </a:lnTo>
                    <a:lnTo>
                      <a:pt x="4496" y="3856"/>
                    </a:lnTo>
                    <a:lnTo>
                      <a:pt x="4496" y="3858"/>
                    </a:lnTo>
                    <a:close/>
                  </a:path>
                </a:pathLst>
              </a:custGeom>
              <a:solidFill>
                <a:srgbClr val="000000"/>
              </a:solidFill>
              <a:ln w="25400">
                <a:solidFill>
                  <a:srgbClr val="000000"/>
                </a:solidFill>
                <a:prstDash val="solid"/>
                <a:round/>
                <a:headEnd/>
                <a:tailEnd/>
              </a:ln>
            </p:spPr>
            <p:txBody>
              <a:bodyPr rot="0" vert="horz" wrap="square" lIns="91440" tIns="45720" rIns="91440" bIns="45720" anchor="t" anchorCtr="0" upright="1">
                <a:noAutofit/>
              </a:bodyPr>
              <a:lstStyle/>
              <a:p>
                <a:endParaRPr lang="en-US" sz="2800" dirty="0"/>
              </a:p>
            </p:txBody>
          </p:sp>
          <p:sp>
            <p:nvSpPr>
              <p:cNvPr id="705" name="Freeform 704"/>
              <p:cNvSpPr>
                <a:spLocks/>
              </p:cNvSpPr>
              <p:nvPr/>
            </p:nvSpPr>
            <p:spPr bwMode="auto">
              <a:xfrm>
                <a:off x="12971" y="6222"/>
                <a:ext cx="888" cy="685"/>
              </a:xfrm>
              <a:custGeom>
                <a:avLst/>
                <a:gdLst>
                  <a:gd name="T0" fmla="*/ 2297 w 2297"/>
                  <a:gd name="T1" fmla="*/ 1529 h 1831"/>
                  <a:gd name="T2" fmla="*/ 2291 w 2297"/>
                  <a:gd name="T3" fmla="*/ 1584 h 1831"/>
                  <a:gd name="T4" fmla="*/ 2278 w 2297"/>
                  <a:gd name="T5" fmla="*/ 1635 h 1831"/>
                  <a:gd name="T6" fmla="*/ 2256 w 2297"/>
                  <a:gd name="T7" fmla="*/ 1682 h 1831"/>
                  <a:gd name="T8" fmla="*/ 2225 w 2297"/>
                  <a:gd name="T9" fmla="*/ 1723 h 1831"/>
                  <a:gd name="T10" fmla="*/ 2190 w 2297"/>
                  <a:gd name="T11" fmla="*/ 1759 h 1831"/>
                  <a:gd name="T12" fmla="*/ 2148 w 2297"/>
                  <a:gd name="T13" fmla="*/ 1789 h 1831"/>
                  <a:gd name="T14" fmla="*/ 2101 w 2297"/>
                  <a:gd name="T15" fmla="*/ 1812 h 1831"/>
                  <a:gd name="T16" fmla="*/ 2050 w 2297"/>
                  <a:gd name="T17" fmla="*/ 1825 h 1831"/>
                  <a:gd name="T18" fmla="*/ 1996 w 2297"/>
                  <a:gd name="T19" fmla="*/ 1831 h 1831"/>
                  <a:gd name="T20" fmla="*/ 301 w 2297"/>
                  <a:gd name="T21" fmla="*/ 1831 h 1831"/>
                  <a:gd name="T22" fmla="*/ 246 w 2297"/>
                  <a:gd name="T23" fmla="*/ 1825 h 1831"/>
                  <a:gd name="T24" fmla="*/ 195 w 2297"/>
                  <a:gd name="T25" fmla="*/ 1812 h 1831"/>
                  <a:gd name="T26" fmla="*/ 148 w 2297"/>
                  <a:gd name="T27" fmla="*/ 1789 h 1831"/>
                  <a:gd name="T28" fmla="*/ 107 w 2297"/>
                  <a:gd name="T29" fmla="*/ 1759 h 1831"/>
                  <a:gd name="T30" fmla="*/ 71 w 2297"/>
                  <a:gd name="T31" fmla="*/ 1723 h 1831"/>
                  <a:gd name="T32" fmla="*/ 41 w 2297"/>
                  <a:gd name="T33" fmla="*/ 1682 h 1831"/>
                  <a:gd name="T34" fmla="*/ 18 w 2297"/>
                  <a:gd name="T35" fmla="*/ 1635 h 1831"/>
                  <a:gd name="T36" fmla="*/ 5 w 2297"/>
                  <a:gd name="T37" fmla="*/ 1584 h 1831"/>
                  <a:gd name="T38" fmla="*/ 0 w 2297"/>
                  <a:gd name="T39" fmla="*/ 1529 h 1831"/>
                  <a:gd name="T40" fmla="*/ 0 w 2297"/>
                  <a:gd name="T41" fmla="*/ 301 h 1831"/>
                  <a:gd name="T42" fmla="*/ 5 w 2297"/>
                  <a:gd name="T43" fmla="*/ 247 h 1831"/>
                  <a:gd name="T44" fmla="*/ 18 w 2297"/>
                  <a:gd name="T45" fmla="*/ 196 h 1831"/>
                  <a:gd name="T46" fmla="*/ 41 w 2297"/>
                  <a:gd name="T47" fmla="*/ 149 h 1831"/>
                  <a:gd name="T48" fmla="*/ 71 w 2297"/>
                  <a:gd name="T49" fmla="*/ 107 h 1831"/>
                  <a:gd name="T50" fmla="*/ 107 w 2297"/>
                  <a:gd name="T51" fmla="*/ 71 h 1831"/>
                  <a:gd name="T52" fmla="*/ 148 w 2297"/>
                  <a:gd name="T53" fmla="*/ 41 h 1831"/>
                  <a:gd name="T54" fmla="*/ 195 w 2297"/>
                  <a:gd name="T55" fmla="*/ 19 h 1831"/>
                  <a:gd name="T56" fmla="*/ 246 w 2297"/>
                  <a:gd name="T57" fmla="*/ 5 h 1831"/>
                  <a:gd name="T58" fmla="*/ 301 w 2297"/>
                  <a:gd name="T59" fmla="*/ 0 h 1831"/>
                  <a:gd name="T60" fmla="*/ 1996 w 2297"/>
                  <a:gd name="T61" fmla="*/ 0 h 1831"/>
                  <a:gd name="T62" fmla="*/ 2050 w 2297"/>
                  <a:gd name="T63" fmla="*/ 5 h 1831"/>
                  <a:gd name="T64" fmla="*/ 2101 w 2297"/>
                  <a:gd name="T65" fmla="*/ 19 h 1831"/>
                  <a:gd name="T66" fmla="*/ 2148 w 2297"/>
                  <a:gd name="T67" fmla="*/ 41 h 1831"/>
                  <a:gd name="T68" fmla="*/ 2190 w 2297"/>
                  <a:gd name="T69" fmla="*/ 71 h 1831"/>
                  <a:gd name="T70" fmla="*/ 2225 w 2297"/>
                  <a:gd name="T71" fmla="*/ 107 h 1831"/>
                  <a:gd name="T72" fmla="*/ 2256 w 2297"/>
                  <a:gd name="T73" fmla="*/ 149 h 1831"/>
                  <a:gd name="T74" fmla="*/ 2278 w 2297"/>
                  <a:gd name="T75" fmla="*/ 196 h 1831"/>
                  <a:gd name="T76" fmla="*/ 2291 w 2297"/>
                  <a:gd name="T77" fmla="*/ 247 h 1831"/>
                  <a:gd name="T78" fmla="*/ 2297 w 2297"/>
                  <a:gd name="T79" fmla="*/ 301 h 1831"/>
                  <a:gd name="T80" fmla="*/ 2297 w 2297"/>
                  <a:gd name="T81" fmla="*/ 1529 h 1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97" h="1831">
                    <a:moveTo>
                      <a:pt x="2297" y="1529"/>
                    </a:moveTo>
                    <a:lnTo>
                      <a:pt x="2291" y="1584"/>
                    </a:lnTo>
                    <a:lnTo>
                      <a:pt x="2278" y="1635"/>
                    </a:lnTo>
                    <a:lnTo>
                      <a:pt x="2256" y="1682"/>
                    </a:lnTo>
                    <a:lnTo>
                      <a:pt x="2225" y="1723"/>
                    </a:lnTo>
                    <a:lnTo>
                      <a:pt x="2190" y="1759"/>
                    </a:lnTo>
                    <a:lnTo>
                      <a:pt x="2148" y="1789"/>
                    </a:lnTo>
                    <a:lnTo>
                      <a:pt x="2101" y="1812"/>
                    </a:lnTo>
                    <a:lnTo>
                      <a:pt x="2050" y="1825"/>
                    </a:lnTo>
                    <a:lnTo>
                      <a:pt x="1996" y="1831"/>
                    </a:lnTo>
                    <a:lnTo>
                      <a:pt x="301" y="1831"/>
                    </a:lnTo>
                    <a:lnTo>
                      <a:pt x="246" y="1825"/>
                    </a:lnTo>
                    <a:lnTo>
                      <a:pt x="195" y="1812"/>
                    </a:lnTo>
                    <a:lnTo>
                      <a:pt x="148" y="1789"/>
                    </a:lnTo>
                    <a:lnTo>
                      <a:pt x="107" y="1759"/>
                    </a:lnTo>
                    <a:lnTo>
                      <a:pt x="71" y="1723"/>
                    </a:lnTo>
                    <a:lnTo>
                      <a:pt x="41" y="1682"/>
                    </a:lnTo>
                    <a:lnTo>
                      <a:pt x="18" y="1635"/>
                    </a:lnTo>
                    <a:lnTo>
                      <a:pt x="5" y="1584"/>
                    </a:lnTo>
                    <a:lnTo>
                      <a:pt x="0" y="1529"/>
                    </a:lnTo>
                    <a:lnTo>
                      <a:pt x="0" y="301"/>
                    </a:lnTo>
                    <a:lnTo>
                      <a:pt x="5" y="247"/>
                    </a:lnTo>
                    <a:lnTo>
                      <a:pt x="18" y="196"/>
                    </a:lnTo>
                    <a:lnTo>
                      <a:pt x="41" y="149"/>
                    </a:lnTo>
                    <a:lnTo>
                      <a:pt x="71" y="107"/>
                    </a:lnTo>
                    <a:lnTo>
                      <a:pt x="107" y="71"/>
                    </a:lnTo>
                    <a:lnTo>
                      <a:pt x="148" y="41"/>
                    </a:lnTo>
                    <a:lnTo>
                      <a:pt x="195" y="19"/>
                    </a:lnTo>
                    <a:lnTo>
                      <a:pt x="246" y="5"/>
                    </a:lnTo>
                    <a:lnTo>
                      <a:pt x="301" y="0"/>
                    </a:lnTo>
                    <a:lnTo>
                      <a:pt x="1996" y="0"/>
                    </a:lnTo>
                    <a:lnTo>
                      <a:pt x="2050" y="5"/>
                    </a:lnTo>
                    <a:lnTo>
                      <a:pt x="2101" y="19"/>
                    </a:lnTo>
                    <a:lnTo>
                      <a:pt x="2148" y="41"/>
                    </a:lnTo>
                    <a:lnTo>
                      <a:pt x="2190" y="71"/>
                    </a:lnTo>
                    <a:lnTo>
                      <a:pt x="2225" y="107"/>
                    </a:lnTo>
                    <a:lnTo>
                      <a:pt x="2256" y="149"/>
                    </a:lnTo>
                    <a:lnTo>
                      <a:pt x="2278" y="196"/>
                    </a:lnTo>
                    <a:lnTo>
                      <a:pt x="2291" y="247"/>
                    </a:lnTo>
                    <a:lnTo>
                      <a:pt x="2297" y="301"/>
                    </a:lnTo>
                    <a:lnTo>
                      <a:pt x="2297" y="1529"/>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06" name="Freeform 705"/>
              <p:cNvSpPr>
                <a:spLocks/>
              </p:cNvSpPr>
              <p:nvPr/>
            </p:nvSpPr>
            <p:spPr bwMode="auto">
              <a:xfrm>
                <a:off x="12971" y="6222"/>
                <a:ext cx="888" cy="685"/>
              </a:xfrm>
              <a:custGeom>
                <a:avLst/>
                <a:gdLst>
                  <a:gd name="T0" fmla="*/ 2297 w 2297"/>
                  <a:gd name="T1" fmla="*/ 1529 h 1831"/>
                  <a:gd name="T2" fmla="*/ 2291 w 2297"/>
                  <a:gd name="T3" fmla="*/ 1584 h 1831"/>
                  <a:gd name="T4" fmla="*/ 2278 w 2297"/>
                  <a:gd name="T5" fmla="*/ 1635 h 1831"/>
                  <a:gd name="T6" fmla="*/ 2256 w 2297"/>
                  <a:gd name="T7" fmla="*/ 1682 h 1831"/>
                  <a:gd name="T8" fmla="*/ 2225 w 2297"/>
                  <a:gd name="T9" fmla="*/ 1723 h 1831"/>
                  <a:gd name="T10" fmla="*/ 2190 w 2297"/>
                  <a:gd name="T11" fmla="*/ 1759 h 1831"/>
                  <a:gd name="T12" fmla="*/ 2148 w 2297"/>
                  <a:gd name="T13" fmla="*/ 1789 h 1831"/>
                  <a:gd name="T14" fmla="*/ 2101 w 2297"/>
                  <a:gd name="T15" fmla="*/ 1812 h 1831"/>
                  <a:gd name="T16" fmla="*/ 2050 w 2297"/>
                  <a:gd name="T17" fmla="*/ 1825 h 1831"/>
                  <a:gd name="T18" fmla="*/ 1996 w 2297"/>
                  <a:gd name="T19" fmla="*/ 1831 h 1831"/>
                  <a:gd name="T20" fmla="*/ 301 w 2297"/>
                  <a:gd name="T21" fmla="*/ 1831 h 1831"/>
                  <a:gd name="T22" fmla="*/ 246 w 2297"/>
                  <a:gd name="T23" fmla="*/ 1825 h 1831"/>
                  <a:gd name="T24" fmla="*/ 195 w 2297"/>
                  <a:gd name="T25" fmla="*/ 1812 h 1831"/>
                  <a:gd name="T26" fmla="*/ 148 w 2297"/>
                  <a:gd name="T27" fmla="*/ 1789 h 1831"/>
                  <a:gd name="T28" fmla="*/ 107 w 2297"/>
                  <a:gd name="T29" fmla="*/ 1759 h 1831"/>
                  <a:gd name="T30" fmla="*/ 71 w 2297"/>
                  <a:gd name="T31" fmla="*/ 1723 h 1831"/>
                  <a:gd name="T32" fmla="*/ 41 w 2297"/>
                  <a:gd name="T33" fmla="*/ 1682 h 1831"/>
                  <a:gd name="T34" fmla="*/ 18 w 2297"/>
                  <a:gd name="T35" fmla="*/ 1635 h 1831"/>
                  <a:gd name="T36" fmla="*/ 5 w 2297"/>
                  <a:gd name="T37" fmla="*/ 1584 h 1831"/>
                  <a:gd name="T38" fmla="*/ 0 w 2297"/>
                  <a:gd name="T39" fmla="*/ 1529 h 1831"/>
                  <a:gd name="T40" fmla="*/ 0 w 2297"/>
                  <a:gd name="T41" fmla="*/ 301 h 1831"/>
                  <a:gd name="T42" fmla="*/ 5 w 2297"/>
                  <a:gd name="T43" fmla="*/ 247 h 1831"/>
                  <a:gd name="T44" fmla="*/ 18 w 2297"/>
                  <a:gd name="T45" fmla="*/ 196 h 1831"/>
                  <a:gd name="T46" fmla="*/ 41 w 2297"/>
                  <a:gd name="T47" fmla="*/ 149 h 1831"/>
                  <a:gd name="T48" fmla="*/ 71 w 2297"/>
                  <a:gd name="T49" fmla="*/ 107 h 1831"/>
                  <a:gd name="T50" fmla="*/ 107 w 2297"/>
                  <a:gd name="T51" fmla="*/ 71 h 1831"/>
                  <a:gd name="T52" fmla="*/ 148 w 2297"/>
                  <a:gd name="T53" fmla="*/ 41 h 1831"/>
                  <a:gd name="T54" fmla="*/ 195 w 2297"/>
                  <a:gd name="T55" fmla="*/ 19 h 1831"/>
                  <a:gd name="T56" fmla="*/ 246 w 2297"/>
                  <a:gd name="T57" fmla="*/ 5 h 1831"/>
                  <a:gd name="T58" fmla="*/ 301 w 2297"/>
                  <a:gd name="T59" fmla="*/ 0 h 1831"/>
                  <a:gd name="T60" fmla="*/ 1996 w 2297"/>
                  <a:gd name="T61" fmla="*/ 0 h 1831"/>
                  <a:gd name="T62" fmla="*/ 2050 w 2297"/>
                  <a:gd name="T63" fmla="*/ 5 h 1831"/>
                  <a:gd name="T64" fmla="*/ 2101 w 2297"/>
                  <a:gd name="T65" fmla="*/ 19 h 1831"/>
                  <a:gd name="T66" fmla="*/ 2148 w 2297"/>
                  <a:gd name="T67" fmla="*/ 41 h 1831"/>
                  <a:gd name="T68" fmla="*/ 2190 w 2297"/>
                  <a:gd name="T69" fmla="*/ 71 h 1831"/>
                  <a:gd name="T70" fmla="*/ 2225 w 2297"/>
                  <a:gd name="T71" fmla="*/ 107 h 1831"/>
                  <a:gd name="T72" fmla="*/ 2256 w 2297"/>
                  <a:gd name="T73" fmla="*/ 149 h 1831"/>
                  <a:gd name="T74" fmla="*/ 2278 w 2297"/>
                  <a:gd name="T75" fmla="*/ 196 h 1831"/>
                  <a:gd name="T76" fmla="*/ 2291 w 2297"/>
                  <a:gd name="T77" fmla="*/ 247 h 1831"/>
                  <a:gd name="T78" fmla="*/ 2297 w 2297"/>
                  <a:gd name="T79" fmla="*/ 301 h 1831"/>
                  <a:gd name="T80" fmla="*/ 2297 w 2297"/>
                  <a:gd name="T81" fmla="*/ 1529 h 1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97" h="1831">
                    <a:moveTo>
                      <a:pt x="2297" y="1529"/>
                    </a:moveTo>
                    <a:lnTo>
                      <a:pt x="2291" y="1584"/>
                    </a:lnTo>
                    <a:lnTo>
                      <a:pt x="2278" y="1635"/>
                    </a:lnTo>
                    <a:lnTo>
                      <a:pt x="2256" y="1682"/>
                    </a:lnTo>
                    <a:lnTo>
                      <a:pt x="2225" y="1723"/>
                    </a:lnTo>
                    <a:lnTo>
                      <a:pt x="2190" y="1759"/>
                    </a:lnTo>
                    <a:lnTo>
                      <a:pt x="2148" y="1789"/>
                    </a:lnTo>
                    <a:lnTo>
                      <a:pt x="2101" y="1812"/>
                    </a:lnTo>
                    <a:lnTo>
                      <a:pt x="2050" y="1825"/>
                    </a:lnTo>
                    <a:lnTo>
                      <a:pt x="1996" y="1831"/>
                    </a:lnTo>
                    <a:lnTo>
                      <a:pt x="301" y="1831"/>
                    </a:lnTo>
                    <a:lnTo>
                      <a:pt x="246" y="1825"/>
                    </a:lnTo>
                    <a:lnTo>
                      <a:pt x="195" y="1812"/>
                    </a:lnTo>
                    <a:lnTo>
                      <a:pt x="148" y="1789"/>
                    </a:lnTo>
                    <a:lnTo>
                      <a:pt x="107" y="1759"/>
                    </a:lnTo>
                    <a:lnTo>
                      <a:pt x="71" y="1723"/>
                    </a:lnTo>
                    <a:lnTo>
                      <a:pt x="41" y="1682"/>
                    </a:lnTo>
                    <a:lnTo>
                      <a:pt x="18" y="1635"/>
                    </a:lnTo>
                    <a:lnTo>
                      <a:pt x="5" y="1584"/>
                    </a:lnTo>
                    <a:lnTo>
                      <a:pt x="0" y="1529"/>
                    </a:lnTo>
                    <a:lnTo>
                      <a:pt x="0" y="301"/>
                    </a:lnTo>
                    <a:lnTo>
                      <a:pt x="5" y="247"/>
                    </a:lnTo>
                    <a:lnTo>
                      <a:pt x="18" y="196"/>
                    </a:lnTo>
                    <a:lnTo>
                      <a:pt x="41" y="149"/>
                    </a:lnTo>
                    <a:lnTo>
                      <a:pt x="71" y="107"/>
                    </a:lnTo>
                    <a:lnTo>
                      <a:pt x="107" y="71"/>
                    </a:lnTo>
                    <a:lnTo>
                      <a:pt x="148" y="41"/>
                    </a:lnTo>
                    <a:lnTo>
                      <a:pt x="195" y="19"/>
                    </a:lnTo>
                    <a:lnTo>
                      <a:pt x="246" y="5"/>
                    </a:lnTo>
                    <a:lnTo>
                      <a:pt x="301" y="0"/>
                    </a:lnTo>
                    <a:lnTo>
                      <a:pt x="1996" y="0"/>
                    </a:lnTo>
                    <a:lnTo>
                      <a:pt x="2050" y="5"/>
                    </a:lnTo>
                    <a:lnTo>
                      <a:pt x="2101" y="19"/>
                    </a:lnTo>
                    <a:lnTo>
                      <a:pt x="2148" y="41"/>
                    </a:lnTo>
                    <a:lnTo>
                      <a:pt x="2190" y="71"/>
                    </a:lnTo>
                    <a:lnTo>
                      <a:pt x="2225" y="107"/>
                    </a:lnTo>
                    <a:lnTo>
                      <a:pt x="2256" y="149"/>
                    </a:lnTo>
                    <a:lnTo>
                      <a:pt x="2278" y="196"/>
                    </a:lnTo>
                    <a:lnTo>
                      <a:pt x="2291" y="247"/>
                    </a:lnTo>
                    <a:lnTo>
                      <a:pt x="2297" y="301"/>
                    </a:lnTo>
                    <a:lnTo>
                      <a:pt x="2297" y="15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07" name="Freeform 706"/>
              <p:cNvSpPr>
                <a:spLocks/>
              </p:cNvSpPr>
              <p:nvPr/>
            </p:nvSpPr>
            <p:spPr bwMode="auto">
              <a:xfrm>
                <a:off x="12520" y="7170"/>
                <a:ext cx="221" cy="214"/>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7 h 572"/>
                  <a:gd name="T10" fmla="*/ 446 w 573"/>
                  <a:gd name="T11" fmla="*/ 523 h 572"/>
                  <a:gd name="T12" fmla="*/ 397 w 573"/>
                  <a:gd name="T13" fmla="*/ 550 h 572"/>
                  <a:gd name="T14" fmla="*/ 345 w 573"/>
                  <a:gd name="T15" fmla="*/ 567 h 572"/>
                  <a:gd name="T16" fmla="*/ 286 w 573"/>
                  <a:gd name="T17" fmla="*/ 572 h 572"/>
                  <a:gd name="T18" fmla="*/ 228 w 573"/>
                  <a:gd name="T19" fmla="*/ 567 h 572"/>
                  <a:gd name="T20" fmla="*/ 175 w 573"/>
                  <a:gd name="T21" fmla="*/ 550 h 572"/>
                  <a:gd name="T22" fmla="*/ 126 w 573"/>
                  <a:gd name="T23" fmla="*/ 523 h 572"/>
                  <a:gd name="T24" fmla="*/ 85 w 573"/>
                  <a:gd name="T25" fmla="*/ 487 h 572"/>
                  <a:gd name="T26" fmla="*/ 49 w 573"/>
                  <a:gd name="T27" fmla="*/ 446 h 572"/>
                  <a:gd name="T28" fmla="*/ 23 w 573"/>
                  <a:gd name="T29" fmla="*/ 397 h 572"/>
                  <a:gd name="T30" fmla="*/ 6 w 573"/>
                  <a:gd name="T31" fmla="*/ 344 h 572"/>
                  <a:gd name="T32" fmla="*/ 0 w 573"/>
                  <a:gd name="T33" fmla="*/ 286 h 572"/>
                  <a:gd name="T34" fmla="*/ 6 w 573"/>
                  <a:gd name="T35" fmla="*/ 228 h 572"/>
                  <a:gd name="T36" fmla="*/ 23 w 573"/>
                  <a:gd name="T37" fmla="*/ 175 h 572"/>
                  <a:gd name="T38" fmla="*/ 49 w 573"/>
                  <a:gd name="T39" fmla="*/ 126 h 572"/>
                  <a:gd name="T40" fmla="*/ 85 w 573"/>
                  <a:gd name="T41" fmla="*/ 84 h 572"/>
                  <a:gd name="T42" fmla="*/ 126 w 573"/>
                  <a:gd name="T43" fmla="*/ 49 h 572"/>
                  <a:gd name="T44" fmla="*/ 175 w 573"/>
                  <a:gd name="T45" fmla="*/ 22 h 572"/>
                  <a:gd name="T46" fmla="*/ 228 w 573"/>
                  <a:gd name="T47" fmla="*/ 5 h 572"/>
                  <a:gd name="T48" fmla="*/ 286 w 573"/>
                  <a:gd name="T49" fmla="*/ 0 h 572"/>
                  <a:gd name="T50" fmla="*/ 345 w 573"/>
                  <a:gd name="T51" fmla="*/ 5 h 572"/>
                  <a:gd name="T52" fmla="*/ 397 w 573"/>
                  <a:gd name="T53" fmla="*/ 22 h 572"/>
                  <a:gd name="T54" fmla="*/ 446 w 573"/>
                  <a:gd name="T55" fmla="*/ 49 h 572"/>
                  <a:gd name="T56" fmla="*/ 488 w 573"/>
                  <a:gd name="T57" fmla="*/ 84 h 572"/>
                  <a:gd name="T58" fmla="*/ 524 w 573"/>
                  <a:gd name="T59" fmla="*/ 126 h 572"/>
                  <a:gd name="T60" fmla="*/ 550 w 573"/>
                  <a:gd name="T61" fmla="*/ 175 h 572"/>
                  <a:gd name="T62" fmla="*/ 567 w 573"/>
                  <a:gd name="T63" fmla="*/ 228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7"/>
                    </a:lnTo>
                    <a:lnTo>
                      <a:pt x="446" y="523"/>
                    </a:lnTo>
                    <a:lnTo>
                      <a:pt x="397" y="550"/>
                    </a:lnTo>
                    <a:lnTo>
                      <a:pt x="345" y="567"/>
                    </a:lnTo>
                    <a:lnTo>
                      <a:pt x="286" y="572"/>
                    </a:lnTo>
                    <a:lnTo>
                      <a:pt x="228" y="567"/>
                    </a:lnTo>
                    <a:lnTo>
                      <a:pt x="175" y="550"/>
                    </a:lnTo>
                    <a:lnTo>
                      <a:pt x="126" y="523"/>
                    </a:lnTo>
                    <a:lnTo>
                      <a:pt x="85" y="487"/>
                    </a:lnTo>
                    <a:lnTo>
                      <a:pt x="49" y="446"/>
                    </a:lnTo>
                    <a:lnTo>
                      <a:pt x="23" y="397"/>
                    </a:lnTo>
                    <a:lnTo>
                      <a:pt x="6" y="344"/>
                    </a:lnTo>
                    <a:lnTo>
                      <a:pt x="0" y="286"/>
                    </a:lnTo>
                    <a:lnTo>
                      <a:pt x="6" y="228"/>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4" y="126"/>
                    </a:lnTo>
                    <a:lnTo>
                      <a:pt x="550" y="175"/>
                    </a:lnTo>
                    <a:lnTo>
                      <a:pt x="567" y="228"/>
                    </a:lnTo>
                    <a:lnTo>
                      <a:pt x="573"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08" name="Freeform 707"/>
              <p:cNvSpPr>
                <a:spLocks/>
              </p:cNvSpPr>
              <p:nvPr/>
            </p:nvSpPr>
            <p:spPr bwMode="auto">
              <a:xfrm>
                <a:off x="12520" y="7170"/>
                <a:ext cx="221" cy="214"/>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7 h 572"/>
                  <a:gd name="T10" fmla="*/ 446 w 573"/>
                  <a:gd name="T11" fmla="*/ 523 h 572"/>
                  <a:gd name="T12" fmla="*/ 397 w 573"/>
                  <a:gd name="T13" fmla="*/ 550 h 572"/>
                  <a:gd name="T14" fmla="*/ 345 w 573"/>
                  <a:gd name="T15" fmla="*/ 567 h 572"/>
                  <a:gd name="T16" fmla="*/ 286 w 573"/>
                  <a:gd name="T17" fmla="*/ 572 h 572"/>
                  <a:gd name="T18" fmla="*/ 228 w 573"/>
                  <a:gd name="T19" fmla="*/ 567 h 572"/>
                  <a:gd name="T20" fmla="*/ 175 w 573"/>
                  <a:gd name="T21" fmla="*/ 550 h 572"/>
                  <a:gd name="T22" fmla="*/ 126 w 573"/>
                  <a:gd name="T23" fmla="*/ 523 h 572"/>
                  <a:gd name="T24" fmla="*/ 85 w 573"/>
                  <a:gd name="T25" fmla="*/ 487 h 572"/>
                  <a:gd name="T26" fmla="*/ 49 w 573"/>
                  <a:gd name="T27" fmla="*/ 446 h 572"/>
                  <a:gd name="T28" fmla="*/ 23 w 573"/>
                  <a:gd name="T29" fmla="*/ 397 h 572"/>
                  <a:gd name="T30" fmla="*/ 6 w 573"/>
                  <a:gd name="T31" fmla="*/ 344 h 572"/>
                  <a:gd name="T32" fmla="*/ 0 w 573"/>
                  <a:gd name="T33" fmla="*/ 286 h 572"/>
                  <a:gd name="T34" fmla="*/ 6 w 573"/>
                  <a:gd name="T35" fmla="*/ 228 h 572"/>
                  <a:gd name="T36" fmla="*/ 23 w 573"/>
                  <a:gd name="T37" fmla="*/ 175 h 572"/>
                  <a:gd name="T38" fmla="*/ 49 w 573"/>
                  <a:gd name="T39" fmla="*/ 126 h 572"/>
                  <a:gd name="T40" fmla="*/ 85 w 573"/>
                  <a:gd name="T41" fmla="*/ 84 h 572"/>
                  <a:gd name="T42" fmla="*/ 126 w 573"/>
                  <a:gd name="T43" fmla="*/ 49 h 572"/>
                  <a:gd name="T44" fmla="*/ 175 w 573"/>
                  <a:gd name="T45" fmla="*/ 22 h 572"/>
                  <a:gd name="T46" fmla="*/ 228 w 573"/>
                  <a:gd name="T47" fmla="*/ 5 h 572"/>
                  <a:gd name="T48" fmla="*/ 286 w 573"/>
                  <a:gd name="T49" fmla="*/ 0 h 572"/>
                  <a:gd name="T50" fmla="*/ 345 w 573"/>
                  <a:gd name="T51" fmla="*/ 5 h 572"/>
                  <a:gd name="T52" fmla="*/ 397 w 573"/>
                  <a:gd name="T53" fmla="*/ 22 h 572"/>
                  <a:gd name="T54" fmla="*/ 446 w 573"/>
                  <a:gd name="T55" fmla="*/ 49 h 572"/>
                  <a:gd name="T56" fmla="*/ 488 w 573"/>
                  <a:gd name="T57" fmla="*/ 84 h 572"/>
                  <a:gd name="T58" fmla="*/ 524 w 573"/>
                  <a:gd name="T59" fmla="*/ 126 h 572"/>
                  <a:gd name="T60" fmla="*/ 550 w 573"/>
                  <a:gd name="T61" fmla="*/ 175 h 572"/>
                  <a:gd name="T62" fmla="*/ 567 w 573"/>
                  <a:gd name="T63" fmla="*/ 228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7"/>
                    </a:lnTo>
                    <a:lnTo>
                      <a:pt x="446" y="523"/>
                    </a:lnTo>
                    <a:lnTo>
                      <a:pt x="397" y="550"/>
                    </a:lnTo>
                    <a:lnTo>
                      <a:pt x="345" y="567"/>
                    </a:lnTo>
                    <a:lnTo>
                      <a:pt x="286" y="572"/>
                    </a:lnTo>
                    <a:lnTo>
                      <a:pt x="228" y="567"/>
                    </a:lnTo>
                    <a:lnTo>
                      <a:pt x="175" y="550"/>
                    </a:lnTo>
                    <a:lnTo>
                      <a:pt x="126" y="523"/>
                    </a:lnTo>
                    <a:lnTo>
                      <a:pt x="85" y="487"/>
                    </a:lnTo>
                    <a:lnTo>
                      <a:pt x="49" y="446"/>
                    </a:lnTo>
                    <a:lnTo>
                      <a:pt x="23" y="397"/>
                    </a:lnTo>
                    <a:lnTo>
                      <a:pt x="6" y="344"/>
                    </a:lnTo>
                    <a:lnTo>
                      <a:pt x="0" y="286"/>
                    </a:lnTo>
                    <a:lnTo>
                      <a:pt x="6" y="228"/>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4" y="126"/>
                    </a:lnTo>
                    <a:lnTo>
                      <a:pt x="550" y="175"/>
                    </a:lnTo>
                    <a:lnTo>
                      <a:pt x="567" y="228"/>
                    </a:lnTo>
                    <a:lnTo>
                      <a:pt x="573"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09" name="Freeform 708"/>
              <p:cNvSpPr>
                <a:spLocks/>
              </p:cNvSpPr>
              <p:nvPr/>
            </p:nvSpPr>
            <p:spPr bwMode="auto">
              <a:xfrm>
                <a:off x="12876" y="7170"/>
                <a:ext cx="221" cy="214"/>
              </a:xfrm>
              <a:custGeom>
                <a:avLst/>
                <a:gdLst>
                  <a:gd name="T0" fmla="*/ 572 w 572"/>
                  <a:gd name="T1" fmla="*/ 286 h 572"/>
                  <a:gd name="T2" fmla="*/ 567 w 572"/>
                  <a:gd name="T3" fmla="*/ 344 h 572"/>
                  <a:gd name="T4" fmla="*/ 550 w 572"/>
                  <a:gd name="T5" fmla="*/ 397 h 572"/>
                  <a:gd name="T6" fmla="*/ 523 w 572"/>
                  <a:gd name="T7" fmla="*/ 446 h 572"/>
                  <a:gd name="T8" fmla="*/ 490 w 572"/>
                  <a:gd name="T9" fmla="*/ 487 h 572"/>
                  <a:gd name="T10" fmla="*/ 446 w 572"/>
                  <a:gd name="T11" fmla="*/ 523 h 572"/>
                  <a:gd name="T12" fmla="*/ 397 w 572"/>
                  <a:gd name="T13" fmla="*/ 550 h 572"/>
                  <a:gd name="T14" fmla="*/ 345 w 572"/>
                  <a:gd name="T15" fmla="*/ 567 h 572"/>
                  <a:gd name="T16" fmla="*/ 286 w 572"/>
                  <a:gd name="T17" fmla="*/ 572 h 572"/>
                  <a:gd name="T18" fmla="*/ 230 w 572"/>
                  <a:gd name="T19" fmla="*/ 567 h 572"/>
                  <a:gd name="T20" fmla="*/ 175 w 572"/>
                  <a:gd name="T21" fmla="*/ 550 h 572"/>
                  <a:gd name="T22" fmla="*/ 126 w 572"/>
                  <a:gd name="T23" fmla="*/ 523 h 572"/>
                  <a:gd name="T24" fmla="*/ 85 w 572"/>
                  <a:gd name="T25" fmla="*/ 487 h 572"/>
                  <a:gd name="T26" fmla="*/ 49 w 572"/>
                  <a:gd name="T27" fmla="*/ 446 h 572"/>
                  <a:gd name="T28" fmla="*/ 23 w 572"/>
                  <a:gd name="T29" fmla="*/ 397 h 572"/>
                  <a:gd name="T30" fmla="*/ 6 w 572"/>
                  <a:gd name="T31" fmla="*/ 344 h 572"/>
                  <a:gd name="T32" fmla="*/ 0 w 572"/>
                  <a:gd name="T33" fmla="*/ 286 h 572"/>
                  <a:gd name="T34" fmla="*/ 6 w 572"/>
                  <a:gd name="T35" fmla="*/ 228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30 w 572"/>
                  <a:gd name="T47" fmla="*/ 5 h 572"/>
                  <a:gd name="T48" fmla="*/ 286 w 572"/>
                  <a:gd name="T49" fmla="*/ 0 h 572"/>
                  <a:gd name="T50" fmla="*/ 345 w 572"/>
                  <a:gd name="T51" fmla="*/ 5 h 572"/>
                  <a:gd name="T52" fmla="*/ 397 w 572"/>
                  <a:gd name="T53" fmla="*/ 22 h 572"/>
                  <a:gd name="T54" fmla="*/ 446 w 572"/>
                  <a:gd name="T55" fmla="*/ 49 h 572"/>
                  <a:gd name="T56" fmla="*/ 490 w 572"/>
                  <a:gd name="T57" fmla="*/ 84 h 572"/>
                  <a:gd name="T58" fmla="*/ 523 w 572"/>
                  <a:gd name="T59" fmla="*/ 126 h 572"/>
                  <a:gd name="T60" fmla="*/ 550 w 572"/>
                  <a:gd name="T61" fmla="*/ 175 h 572"/>
                  <a:gd name="T62" fmla="*/ 567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90" y="487"/>
                    </a:lnTo>
                    <a:lnTo>
                      <a:pt x="446" y="523"/>
                    </a:lnTo>
                    <a:lnTo>
                      <a:pt x="397" y="550"/>
                    </a:lnTo>
                    <a:lnTo>
                      <a:pt x="345" y="567"/>
                    </a:lnTo>
                    <a:lnTo>
                      <a:pt x="286" y="572"/>
                    </a:lnTo>
                    <a:lnTo>
                      <a:pt x="230" y="567"/>
                    </a:lnTo>
                    <a:lnTo>
                      <a:pt x="175" y="550"/>
                    </a:lnTo>
                    <a:lnTo>
                      <a:pt x="126" y="523"/>
                    </a:lnTo>
                    <a:lnTo>
                      <a:pt x="85" y="487"/>
                    </a:lnTo>
                    <a:lnTo>
                      <a:pt x="49" y="446"/>
                    </a:lnTo>
                    <a:lnTo>
                      <a:pt x="23" y="397"/>
                    </a:lnTo>
                    <a:lnTo>
                      <a:pt x="6" y="344"/>
                    </a:lnTo>
                    <a:lnTo>
                      <a:pt x="0" y="286"/>
                    </a:lnTo>
                    <a:lnTo>
                      <a:pt x="6" y="228"/>
                    </a:lnTo>
                    <a:lnTo>
                      <a:pt x="23" y="175"/>
                    </a:lnTo>
                    <a:lnTo>
                      <a:pt x="49" y="126"/>
                    </a:lnTo>
                    <a:lnTo>
                      <a:pt x="85" y="84"/>
                    </a:lnTo>
                    <a:lnTo>
                      <a:pt x="126" y="49"/>
                    </a:lnTo>
                    <a:lnTo>
                      <a:pt x="175" y="22"/>
                    </a:lnTo>
                    <a:lnTo>
                      <a:pt x="230" y="5"/>
                    </a:lnTo>
                    <a:lnTo>
                      <a:pt x="286" y="0"/>
                    </a:lnTo>
                    <a:lnTo>
                      <a:pt x="345" y="5"/>
                    </a:lnTo>
                    <a:lnTo>
                      <a:pt x="397" y="22"/>
                    </a:lnTo>
                    <a:lnTo>
                      <a:pt x="446" y="49"/>
                    </a:lnTo>
                    <a:lnTo>
                      <a:pt x="490" y="84"/>
                    </a:lnTo>
                    <a:lnTo>
                      <a:pt x="523" y="126"/>
                    </a:lnTo>
                    <a:lnTo>
                      <a:pt x="550" y="175"/>
                    </a:lnTo>
                    <a:lnTo>
                      <a:pt x="567" y="228"/>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10" name="Freeform 709"/>
              <p:cNvSpPr>
                <a:spLocks/>
              </p:cNvSpPr>
              <p:nvPr/>
            </p:nvSpPr>
            <p:spPr bwMode="auto">
              <a:xfrm>
                <a:off x="12876" y="7170"/>
                <a:ext cx="221" cy="214"/>
              </a:xfrm>
              <a:custGeom>
                <a:avLst/>
                <a:gdLst>
                  <a:gd name="T0" fmla="*/ 572 w 572"/>
                  <a:gd name="T1" fmla="*/ 286 h 572"/>
                  <a:gd name="T2" fmla="*/ 567 w 572"/>
                  <a:gd name="T3" fmla="*/ 344 h 572"/>
                  <a:gd name="T4" fmla="*/ 550 w 572"/>
                  <a:gd name="T5" fmla="*/ 397 h 572"/>
                  <a:gd name="T6" fmla="*/ 523 w 572"/>
                  <a:gd name="T7" fmla="*/ 446 h 572"/>
                  <a:gd name="T8" fmla="*/ 490 w 572"/>
                  <a:gd name="T9" fmla="*/ 487 h 572"/>
                  <a:gd name="T10" fmla="*/ 446 w 572"/>
                  <a:gd name="T11" fmla="*/ 523 h 572"/>
                  <a:gd name="T12" fmla="*/ 397 w 572"/>
                  <a:gd name="T13" fmla="*/ 550 h 572"/>
                  <a:gd name="T14" fmla="*/ 345 w 572"/>
                  <a:gd name="T15" fmla="*/ 567 h 572"/>
                  <a:gd name="T16" fmla="*/ 286 w 572"/>
                  <a:gd name="T17" fmla="*/ 572 h 572"/>
                  <a:gd name="T18" fmla="*/ 230 w 572"/>
                  <a:gd name="T19" fmla="*/ 567 h 572"/>
                  <a:gd name="T20" fmla="*/ 175 w 572"/>
                  <a:gd name="T21" fmla="*/ 550 h 572"/>
                  <a:gd name="T22" fmla="*/ 126 w 572"/>
                  <a:gd name="T23" fmla="*/ 523 h 572"/>
                  <a:gd name="T24" fmla="*/ 85 w 572"/>
                  <a:gd name="T25" fmla="*/ 487 h 572"/>
                  <a:gd name="T26" fmla="*/ 49 w 572"/>
                  <a:gd name="T27" fmla="*/ 446 h 572"/>
                  <a:gd name="T28" fmla="*/ 23 w 572"/>
                  <a:gd name="T29" fmla="*/ 397 h 572"/>
                  <a:gd name="T30" fmla="*/ 6 w 572"/>
                  <a:gd name="T31" fmla="*/ 344 h 572"/>
                  <a:gd name="T32" fmla="*/ 0 w 572"/>
                  <a:gd name="T33" fmla="*/ 286 h 572"/>
                  <a:gd name="T34" fmla="*/ 6 w 572"/>
                  <a:gd name="T35" fmla="*/ 228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30 w 572"/>
                  <a:gd name="T47" fmla="*/ 5 h 572"/>
                  <a:gd name="T48" fmla="*/ 286 w 572"/>
                  <a:gd name="T49" fmla="*/ 0 h 572"/>
                  <a:gd name="T50" fmla="*/ 345 w 572"/>
                  <a:gd name="T51" fmla="*/ 5 h 572"/>
                  <a:gd name="T52" fmla="*/ 397 w 572"/>
                  <a:gd name="T53" fmla="*/ 22 h 572"/>
                  <a:gd name="T54" fmla="*/ 446 w 572"/>
                  <a:gd name="T55" fmla="*/ 49 h 572"/>
                  <a:gd name="T56" fmla="*/ 490 w 572"/>
                  <a:gd name="T57" fmla="*/ 84 h 572"/>
                  <a:gd name="T58" fmla="*/ 523 w 572"/>
                  <a:gd name="T59" fmla="*/ 126 h 572"/>
                  <a:gd name="T60" fmla="*/ 550 w 572"/>
                  <a:gd name="T61" fmla="*/ 175 h 572"/>
                  <a:gd name="T62" fmla="*/ 567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90" y="487"/>
                    </a:lnTo>
                    <a:lnTo>
                      <a:pt x="446" y="523"/>
                    </a:lnTo>
                    <a:lnTo>
                      <a:pt x="397" y="550"/>
                    </a:lnTo>
                    <a:lnTo>
                      <a:pt x="345" y="567"/>
                    </a:lnTo>
                    <a:lnTo>
                      <a:pt x="286" y="572"/>
                    </a:lnTo>
                    <a:lnTo>
                      <a:pt x="230" y="567"/>
                    </a:lnTo>
                    <a:lnTo>
                      <a:pt x="175" y="550"/>
                    </a:lnTo>
                    <a:lnTo>
                      <a:pt x="126" y="523"/>
                    </a:lnTo>
                    <a:lnTo>
                      <a:pt x="85" y="487"/>
                    </a:lnTo>
                    <a:lnTo>
                      <a:pt x="49" y="446"/>
                    </a:lnTo>
                    <a:lnTo>
                      <a:pt x="23" y="397"/>
                    </a:lnTo>
                    <a:lnTo>
                      <a:pt x="6" y="344"/>
                    </a:lnTo>
                    <a:lnTo>
                      <a:pt x="0" y="286"/>
                    </a:lnTo>
                    <a:lnTo>
                      <a:pt x="6" y="228"/>
                    </a:lnTo>
                    <a:lnTo>
                      <a:pt x="23" y="175"/>
                    </a:lnTo>
                    <a:lnTo>
                      <a:pt x="49" y="126"/>
                    </a:lnTo>
                    <a:lnTo>
                      <a:pt x="85" y="84"/>
                    </a:lnTo>
                    <a:lnTo>
                      <a:pt x="126" y="49"/>
                    </a:lnTo>
                    <a:lnTo>
                      <a:pt x="175" y="22"/>
                    </a:lnTo>
                    <a:lnTo>
                      <a:pt x="230" y="5"/>
                    </a:lnTo>
                    <a:lnTo>
                      <a:pt x="286" y="0"/>
                    </a:lnTo>
                    <a:lnTo>
                      <a:pt x="345" y="5"/>
                    </a:lnTo>
                    <a:lnTo>
                      <a:pt x="397" y="22"/>
                    </a:lnTo>
                    <a:lnTo>
                      <a:pt x="446" y="49"/>
                    </a:lnTo>
                    <a:lnTo>
                      <a:pt x="490" y="84"/>
                    </a:lnTo>
                    <a:lnTo>
                      <a:pt x="523" y="126"/>
                    </a:lnTo>
                    <a:lnTo>
                      <a:pt x="550" y="175"/>
                    </a:lnTo>
                    <a:lnTo>
                      <a:pt x="567" y="228"/>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11" name="Freeform 710"/>
              <p:cNvSpPr>
                <a:spLocks/>
              </p:cNvSpPr>
              <p:nvPr/>
            </p:nvSpPr>
            <p:spPr bwMode="auto">
              <a:xfrm>
                <a:off x="13232" y="7170"/>
                <a:ext cx="222" cy="214"/>
              </a:xfrm>
              <a:custGeom>
                <a:avLst/>
                <a:gdLst>
                  <a:gd name="T0" fmla="*/ 572 w 572"/>
                  <a:gd name="T1" fmla="*/ 286 h 572"/>
                  <a:gd name="T2" fmla="*/ 566 w 572"/>
                  <a:gd name="T3" fmla="*/ 344 h 572"/>
                  <a:gd name="T4" fmla="*/ 550 w 572"/>
                  <a:gd name="T5" fmla="*/ 397 h 572"/>
                  <a:gd name="T6" fmla="*/ 523 w 572"/>
                  <a:gd name="T7" fmla="*/ 446 h 572"/>
                  <a:gd name="T8" fmla="*/ 487 w 572"/>
                  <a:gd name="T9" fmla="*/ 487 h 572"/>
                  <a:gd name="T10" fmla="*/ 446 w 572"/>
                  <a:gd name="T11" fmla="*/ 523 h 572"/>
                  <a:gd name="T12" fmla="*/ 397 w 572"/>
                  <a:gd name="T13" fmla="*/ 550 h 572"/>
                  <a:gd name="T14" fmla="*/ 342 w 572"/>
                  <a:gd name="T15" fmla="*/ 567 h 572"/>
                  <a:gd name="T16" fmla="*/ 286 w 572"/>
                  <a:gd name="T17" fmla="*/ 572 h 572"/>
                  <a:gd name="T18" fmla="*/ 228 w 572"/>
                  <a:gd name="T19" fmla="*/ 567 h 572"/>
                  <a:gd name="T20" fmla="*/ 175 w 572"/>
                  <a:gd name="T21" fmla="*/ 550 h 572"/>
                  <a:gd name="T22" fmla="*/ 126 w 572"/>
                  <a:gd name="T23" fmla="*/ 523 h 572"/>
                  <a:gd name="T24" fmla="*/ 83 w 572"/>
                  <a:gd name="T25" fmla="*/ 487 h 572"/>
                  <a:gd name="T26" fmla="*/ 49 w 572"/>
                  <a:gd name="T27" fmla="*/ 446 h 572"/>
                  <a:gd name="T28" fmla="*/ 22 w 572"/>
                  <a:gd name="T29" fmla="*/ 397 h 572"/>
                  <a:gd name="T30" fmla="*/ 5 w 572"/>
                  <a:gd name="T31" fmla="*/ 344 h 572"/>
                  <a:gd name="T32" fmla="*/ 0 w 572"/>
                  <a:gd name="T33" fmla="*/ 286 h 572"/>
                  <a:gd name="T34" fmla="*/ 5 w 572"/>
                  <a:gd name="T35" fmla="*/ 228 h 572"/>
                  <a:gd name="T36" fmla="*/ 22 w 572"/>
                  <a:gd name="T37" fmla="*/ 175 h 572"/>
                  <a:gd name="T38" fmla="*/ 49 w 572"/>
                  <a:gd name="T39" fmla="*/ 126 h 572"/>
                  <a:gd name="T40" fmla="*/ 83 w 572"/>
                  <a:gd name="T41" fmla="*/ 84 h 572"/>
                  <a:gd name="T42" fmla="*/ 126 w 572"/>
                  <a:gd name="T43" fmla="*/ 49 h 572"/>
                  <a:gd name="T44" fmla="*/ 175 w 572"/>
                  <a:gd name="T45" fmla="*/ 22 h 572"/>
                  <a:gd name="T46" fmla="*/ 228 w 572"/>
                  <a:gd name="T47" fmla="*/ 5 h 572"/>
                  <a:gd name="T48" fmla="*/ 286 w 572"/>
                  <a:gd name="T49" fmla="*/ 0 h 572"/>
                  <a:gd name="T50" fmla="*/ 342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6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6" y="344"/>
                    </a:lnTo>
                    <a:lnTo>
                      <a:pt x="550" y="397"/>
                    </a:lnTo>
                    <a:lnTo>
                      <a:pt x="523" y="446"/>
                    </a:lnTo>
                    <a:lnTo>
                      <a:pt x="487" y="487"/>
                    </a:lnTo>
                    <a:lnTo>
                      <a:pt x="446" y="523"/>
                    </a:lnTo>
                    <a:lnTo>
                      <a:pt x="397" y="550"/>
                    </a:lnTo>
                    <a:lnTo>
                      <a:pt x="342" y="567"/>
                    </a:lnTo>
                    <a:lnTo>
                      <a:pt x="286" y="572"/>
                    </a:lnTo>
                    <a:lnTo>
                      <a:pt x="228" y="567"/>
                    </a:lnTo>
                    <a:lnTo>
                      <a:pt x="175" y="550"/>
                    </a:lnTo>
                    <a:lnTo>
                      <a:pt x="126" y="523"/>
                    </a:lnTo>
                    <a:lnTo>
                      <a:pt x="83" y="487"/>
                    </a:lnTo>
                    <a:lnTo>
                      <a:pt x="49" y="446"/>
                    </a:lnTo>
                    <a:lnTo>
                      <a:pt x="22" y="397"/>
                    </a:lnTo>
                    <a:lnTo>
                      <a:pt x="5" y="344"/>
                    </a:lnTo>
                    <a:lnTo>
                      <a:pt x="0" y="286"/>
                    </a:lnTo>
                    <a:lnTo>
                      <a:pt x="5" y="228"/>
                    </a:lnTo>
                    <a:lnTo>
                      <a:pt x="22" y="175"/>
                    </a:lnTo>
                    <a:lnTo>
                      <a:pt x="49" y="126"/>
                    </a:lnTo>
                    <a:lnTo>
                      <a:pt x="83" y="84"/>
                    </a:lnTo>
                    <a:lnTo>
                      <a:pt x="126" y="49"/>
                    </a:lnTo>
                    <a:lnTo>
                      <a:pt x="175" y="22"/>
                    </a:lnTo>
                    <a:lnTo>
                      <a:pt x="228" y="5"/>
                    </a:lnTo>
                    <a:lnTo>
                      <a:pt x="286" y="0"/>
                    </a:lnTo>
                    <a:lnTo>
                      <a:pt x="342" y="5"/>
                    </a:lnTo>
                    <a:lnTo>
                      <a:pt x="397" y="22"/>
                    </a:lnTo>
                    <a:lnTo>
                      <a:pt x="446" y="49"/>
                    </a:lnTo>
                    <a:lnTo>
                      <a:pt x="487" y="84"/>
                    </a:lnTo>
                    <a:lnTo>
                      <a:pt x="523" y="126"/>
                    </a:lnTo>
                    <a:lnTo>
                      <a:pt x="550" y="175"/>
                    </a:lnTo>
                    <a:lnTo>
                      <a:pt x="566" y="228"/>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12" name="Freeform 711"/>
              <p:cNvSpPr>
                <a:spLocks/>
              </p:cNvSpPr>
              <p:nvPr/>
            </p:nvSpPr>
            <p:spPr bwMode="auto">
              <a:xfrm>
                <a:off x="13232" y="7170"/>
                <a:ext cx="222" cy="214"/>
              </a:xfrm>
              <a:custGeom>
                <a:avLst/>
                <a:gdLst>
                  <a:gd name="T0" fmla="*/ 572 w 572"/>
                  <a:gd name="T1" fmla="*/ 286 h 572"/>
                  <a:gd name="T2" fmla="*/ 566 w 572"/>
                  <a:gd name="T3" fmla="*/ 344 h 572"/>
                  <a:gd name="T4" fmla="*/ 550 w 572"/>
                  <a:gd name="T5" fmla="*/ 397 h 572"/>
                  <a:gd name="T6" fmla="*/ 523 w 572"/>
                  <a:gd name="T7" fmla="*/ 446 h 572"/>
                  <a:gd name="T8" fmla="*/ 487 w 572"/>
                  <a:gd name="T9" fmla="*/ 487 h 572"/>
                  <a:gd name="T10" fmla="*/ 446 w 572"/>
                  <a:gd name="T11" fmla="*/ 523 h 572"/>
                  <a:gd name="T12" fmla="*/ 397 w 572"/>
                  <a:gd name="T13" fmla="*/ 550 h 572"/>
                  <a:gd name="T14" fmla="*/ 342 w 572"/>
                  <a:gd name="T15" fmla="*/ 567 h 572"/>
                  <a:gd name="T16" fmla="*/ 286 w 572"/>
                  <a:gd name="T17" fmla="*/ 572 h 572"/>
                  <a:gd name="T18" fmla="*/ 228 w 572"/>
                  <a:gd name="T19" fmla="*/ 567 h 572"/>
                  <a:gd name="T20" fmla="*/ 175 w 572"/>
                  <a:gd name="T21" fmla="*/ 550 h 572"/>
                  <a:gd name="T22" fmla="*/ 126 w 572"/>
                  <a:gd name="T23" fmla="*/ 523 h 572"/>
                  <a:gd name="T24" fmla="*/ 83 w 572"/>
                  <a:gd name="T25" fmla="*/ 487 h 572"/>
                  <a:gd name="T26" fmla="*/ 49 w 572"/>
                  <a:gd name="T27" fmla="*/ 446 h 572"/>
                  <a:gd name="T28" fmla="*/ 22 w 572"/>
                  <a:gd name="T29" fmla="*/ 397 h 572"/>
                  <a:gd name="T30" fmla="*/ 5 w 572"/>
                  <a:gd name="T31" fmla="*/ 344 h 572"/>
                  <a:gd name="T32" fmla="*/ 0 w 572"/>
                  <a:gd name="T33" fmla="*/ 286 h 572"/>
                  <a:gd name="T34" fmla="*/ 5 w 572"/>
                  <a:gd name="T35" fmla="*/ 228 h 572"/>
                  <a:gd name="T36" fmla="*/ 22 w 572"/>
                  <a:gd name="T37" fmla="*/ 175 h 572"/>
                  <a:gd name="T38" fmla="*/ 49 w 572"/>
                  <a:gd name="T39" fmla="*/ 126 h 572"/>
                  <a:gd name="T40" fmla="*/ 83 w 572"/>
                  <a:gd name="T41" fmla="*/ 84 h 572"/>
                  <a:gd name="T42" fmla="*/ 126 w 572"/>
                  <a:gd name="T43" fmla="*/ 49 h 572"/>
                  <a:gd name="T44" fmla="*/ 175 w 572"/>
                  <a:gd name="T45" fmla="*/ 22 h 572"/>
                  <a:gd name="T46" fmla="*/ 228 w 572"/>
                  <a:gd name="T47" fmla="*/ 5 h 572"/>
                  <a:gd name="T48" fmla="*/ 286 w 572"/>
                  <a:gd name="T49" fmla="*/ 0 h 572"/>
                  <a:gd name="T50" fmla="*/ 342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6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6" y="344"/>
                    </a:lnTo>
                    <a:lnTo>
                      <a:pt x="550" y="397"/>
                    </a:lnTo>
                    <a:lnTo>
                      <a:pt x="523" y="446"/>
                    </a:lnTo>
                    <a:lnTo>
                      <a:pt x="487" y="487"/>
                    </a:lnTo>
                    <a:lnTo>
                      <a:pt x="446" y="523"/>
                    </a:lnTo>
                    <a:lnTo>
                      <a:pt x="397" y="550"/>
                    </a:lnTo>
                    <a:lnTo>
                      <a:pt x="342" y="567"/>
                    </a:lnTo>
                    <a:lnTo>
                      <a:pt x="286" y="572"/>
                    </a:lnTo>
                    <a:lnTo>
                      <a:pt x="228" y="567"/>
                    </a:lnTo>
                    <a:lnTo>
                      <a:pt x="175" y="550"/>
                    </a:lnTo>
                    <a:lnTo>
                      <a:pt x="126" y="523"/>
                    </a:lnTo>
                    <a:lnTo>
                      <a:pt x="83" y="487"/>
                    </a:lnTo>
                    <a:lnTo>
                      <a:pt x="49" y="446"/>
                    </a:lnTo>
                    <a:lnTo>
                      <a:pt x="22" y="397"/>
                    </a:lnTo>
                    <a:lnTo>
                      <a:pt x="5" y="344"/>
                    </a:lnTo>
                    <a:lnTo>
                      <a:pt x="0" y="286"/>
                    </a:lnTo>
                    <a:lnTo>
                      <a:pt x="5" y="228"/>
                    </a:lnTo>
                    <a:lnTo>
                      <a:pt x="22" y="175"/>
                    </a:lnTo>
                    <a:lnTo>
                      <a:pt x="49" y="126"/>
                    </a:lnTo>
                    <a:lnTo>
                      <a:pt x="83" y="84"/>
                    </a:lnTo>
                    <a:lnTo>
                      <a:pt x="126" y="49"/>
                    </a:lnTo>
                    <a:lnTo>
                      <a:pt x="175" y="22"/>
                    </a:lnTo>
                    <a:lnTo>
                      <a:pt x="228" y="5"/>
                    </a:lnTo>
                    <a:lnTo>
                      <a:pt x="286" y="0"/>
                    </a:lnTo>
                    <a:lnTo>
                      <a:pt x="342" y="5"/>
                    </a:lnTo>
                    <a:lnTo>
                      <a:pt x="397" y="22"/>
                    </a:lnTo>
                    <a:lnTo>
                      <a:pt x="446" y="49"/>
                    </a:lnTo>
                    <a:lnTo>
                      <a:pt x="487" y="84"/>
                    </a:lnTo>
                    <a:lnTo>
                      <a:pt x="523" y="126"/>
                    </a:lnTo>
                    <a:lnTo>
                      <a:pt x="550" y="175"/>
                    </a:lnTo>
                    <a:lnTo>
                      <a:pt x="566" y="228"/>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13" name="Freeform 712"/>
              <p:cNvSpPr>
                <a:spLocks/>
              </p:cNvSpPr>
              <p:nvPr/>
            </p:nvSpPr>
            <p:spPr bwMode="auto">
              <a:xfrm>
                <a:off x="13589" y="7170"/>
                <a:ext cx="221" cy="214"/>
              </a:xfrm>
              <a:custGeom>
                <a:avLst/>
                <a:gdLst>
                  <a:gd name="T0" fmla="*/ 572 w 572"/>
                  <a:gd name="T1" fmla="*/ 286 h 572"/>
                  <a:gd name="T2" fmla="*/ 566 w 572"/>
                  <a:gd name="T3" fmla="*/ 344 h 572"/>
                  <a:gd name="T4" fmla="*/ 549 w 572"/>
                  <a:gd name="T5" fmla="*/ 397 h 572"/>
                  <a:gd name="T6" fmla="*/ 523 w 572"/>
                  <a:gd name="T7" fmla="*/ 446 h 572"/>
                  <a:gd name="T8" fmla="*/ 487 w 572"/>
                  <a:gd name="T9" fmla="*/ 487 h 572"/>
                  <a:gd name="T10" fmla="*/ 446 w 572"/>
                  <a:gd name="T11" fmla="*/ 523 h 572"/>
                  <a:gd name="T12" fmla="*/ 397 w 572"/>
                  <a:gd name="T13" fmla="*/ 550 h 572"/>
                  <a:gd name="T14" fmla="*/ 344 w 572"/>
                  <a:gd name="T15" fmla="*/ 567 h 572"/>
                  <a:gd name="T16" fmla="*/ 286 w 572"/>
                  <a:gd name="T17" fmla="*/ 572 h 572"/>
                  <a:gd name="T18" fmla="*/ 227 w 572"/>
                  <a:gd name="T19" fmla="*/ 567 h 572"/>
                  <a:gd name="T20" fmla="*/ 175 w 572"/>
                  <a:gd name="T21" fmla="*/ 550 h 572"/>
                  <a:gd name="T22" fmla="*/ 126 w 572"/>
                  <a:gd name="T23" fmla="*/ 523 h 572"/>
                  <a:gd name="T24" fmla="*/ 84 w 572"/>
                  <a:gd name="T25" fmla="*/ 487 h 572"/>
                  <a:gd name="T26" fmla="*/ 48 w 572"/>
                  <a:gd name="T27" fmla="*/ 446 h 572"/>
                  <a:gd name="T28" fmla="*/ 22 w 572"/>
                  <a:gd name="T29" fmla="*/ 397 h 572"/>
                  <a:gd name="T30" fmla="*/ 5 w 572"/>
                  <a:gd name="T31" fmla="*/ 344 h 572"/>
                  <a:gd name="T32" fmla="*/ 0 w 572"/>
                  <a:gd name="T33" fmla="*/ 286 h 572"/>
                  <a:gd name="T34" fmla="*/ 5 w 572"/>
                  <a:gd name="T35" fmla="*/ 228 h 572"/>
                  <a:gd name="T36" fmla="*/ 22 w 572"/>
                  <a:gd name="T37" fmla="*/ 175 h 572"/>
                  <a:gd name="T38" fmla="*/ 48 w 572"/>
                  <a:gd name="T39" fmla="*/ 126 h 572"/>
                  <a:gd name="T40" fmla="*/ 84 w 572"/>
                  <a:gd name="T41" fmla="*/ 84 h 572"/>
                  <a:gd name="T42" fmla="*/ 126 w 572"/>
                  <a:gd name="T43" fmla="*/ 49 h 572"/>
                  <a:gd name="T44" fmla="*/ 175 w 572"/>
                  <a:gd name="T45" fmla="*/ 22 h 572"/>
                  <a:gd name="T46" fmla="*/ 227 w 572"/>
                  <a:gd name="T47" fmla="*/ 5 h 572"/>
                  <a:gd name="T48" fmla="*/ 286 w 572"/>
                  <a:gd name="T49" fmla="*/ 0 h 572"/>
                  <a:gd name="T50" fmla="*/ 344 w 572"/>
                  <a:gd name="T51" fmla="*/ 5 h 572"/>
                  <a:gd name="T52" fmla="*/ 397 w 572"/>
                  <a:gd name="T53" fmla="*/ 22 h 572"/>
                  <a:gd name="T54" fmla="*/ 446 w 572"/>
                  <a:gd name="T55" fmla="*/ 49 h 572"/>
                  <a:gd name="T56" fmla="*/ 487 w 572"/>
                  <a:gd name="T57" fmla="*/ 84 h 572"/>
                  <a:gd name="T58" fmla="*/ 523 w 572"/>
                  <a:gd name="T59" fmla="*/ 126 h 572"/>
                  <a:gd name="T60" fmla="*/ 549 w 572"/>
                  <a:gd name="T61" fmla="*/ 175 h 572"/>
                  <a:gd name="T62" fmla="*/ 566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6" y="344"/>
                    </a:lnTo>
                    <a:lnTo>
                      <a:pt x="549" y="397"/>
                    </a:lnTo>
                    <a:lnTo>
                      <a:pt x="523" y="446"/>
                    </a:lnTo>
                    <a:lnTo>
                      <a:pt x="487" y="487"/>
                    </a:lnTo>
                    <a:lnTo>
                      <a:pt x="446" y="523"/>
                    </a:lnTo>
                    <a:lnTo>
                      <a:pt x="397" y="550"/>
                    </a:lnTo>
                    <a:lnTo>
                      <a:pt x="344" y="567"/>
                    </a:lnTo>
                    <a:lnTo>
                      <a:pt x="286" y="572"/>
                    </a:lnTo>
                    <a:lnTo>
                      <a:pt x="227" y="567"/>
                    </a:lnTo>
                    <a:lnTo>
                      <a:pt x="175" y="550"/>
                    </a:lnTo>
                    <a:lnTo>
                      <a:pt x="126" y="523"/>
                    </a:lnTo>
                    <a:lnTo>
                      <a:pt x="84" y="487"/>
                    </a:lnTo>
                    <a:lnTo>
                      <a:pt x="48" y="446"/>
                    </a:lnTo>
                    <a:lnTo>
                      <a:pt x="22" y="397"/>
                    </a:lnTo>
                    <a:lnTo>
                      <a:pt x="5" y="344"/>
                    </a:lnTo>
                    <a:lnTo>
                      <a:pt x="0" y="286"/>
                    </a:lnTo>
                    <a:lnTo>
                      <a:pt x="5" y="228"/>
                    </a:lnTo>
                    <a:lnTo>
                      <a:pt x="22" y="175"/>
                    </a:lnTo>
                    <a:lnTo>
                      <a:pt x="48" y="126"/>
                    </a:lnTo>
                    <a:lnTo>
                      <a:pt x="84" y="84"/>
                    </a:lnTo>
                    <a:lnTo>
                      <a:pt x="126" y="49"/>
                    </a:lnTo>
                    <a:lnTo>
                      <a:pt x="175" y="22"/>
                    </a:lnTo>
                    <a:lnTo>
                      <a:pt x="227" y="5"/>
                    </a:lnTo>
                    <a:lnTo>
                      <a:pt x="286" y="0"/>
                    </a:lnTo>
                    <a:lnTo>
                      <a:pt x="344" y="5"/>
                    </a:lnTo>
                    <a:lnTo>
                      <a:pt x="397" y="22"/>
                    </a:lnTo>
                    <a:lnTo>
                      <a:pt x="446" y="49"/>
                    </a:lnTo>
                    <a:lnTo>
                      <a:pt x="487" y="84"/>
                    </a:lnTo>
                    <a:lnTo>
                      <a:pt x="523" y="126"/>
                    </a:lnTo>
                    <a:lnTo>
                      <a:pt x="549" y="175"/>
                    </a:lnTo>
                    <a:lnTo>
                      <a:pt x="566" y="228"/>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14" name="Freeform 713"/>
              <p:cNvSpPr>
                <a:spLocks/>
              </p:cNvSpPr>
              <p:nvPr/>
            </p:nvSpPr>
            <p:spPr bwMode="auto">
              <a:xfrm>
                <a:off x="13589" y="7170"/>
                <a:ext cx="221" cy="214"/>
              </a:xfrm>
              <a:custGeom>
                <a:avLst/>
                <a:gdLst>
                  <a:gd name="T0" fmla="*/ 572 w 572"/>
                  <a:gd name="T1" fmla="*/ 286 h 572"/>
                  <a:gd name="T2" fmla="*/ 566 w 572"/>
                  <a:gd name="T3" fmla="*/ 344 h 572"/>
                  <a:gd name="T4" fmla="*/ 549 w 572"/>
                  <a:gd name="T5" fmla="*/ 397 h 572"/>
                  <a:gd name="T6" fmla="*/ 523 w 572"/>
                  <a:gd name="T7" fmla="*/ 446 h 572"/>
                  <a:gd name="T8" fmla="*/ 487 w 572"/>
                  <a:gd name="T9" fmla="*/ 487 h 572"/>
                  <a:gd name="T10" fmla="*/ 446 w 572"/>
                  <a:gd name="T11" fmla="*/ 523 h 572"/>
                  <a:gd name="T12" fmla="*/ 397 w 572"/>
                  <a:gd name="T13" fmla="*/ 550 h 572"/>
                  <a:gd name="T14" fmla="*/ 344 w 572"/>
                  <a:gd name="T15" fmla="*/ 567 h 572"/>
                  <a:gd name="T16" fmla="*/ 286 w 572"/>
                  <a:gd name="T17" fmla="*/ 572 h 572"/>
                  <a:gd name="T18" fmla="*/ 227 w 572"/>
                  <a:gd name="T19" fmla="*/ 567 h 572"/>
                  <a:gd name="T20" fmla="*/ 175 w 572"/>
                  <a:gd name="T21" fmla="*/ 550 h 572"/>
                  <a:gd name="T22" fmla="*/ 126 w 572"/>
                  <a:gd name="T23" fmla="*/ 523 h 572"/>
                  <a:gd name="T24" fmla="*/ 84 w 572"/>
                  <a:gd name="T25" fmla="*/ 487 h 572"/>
                  <a:gd name="T26" fmla="*/ 48 w 572"/>
                  <a:gd name="T27" fmla="*/ 446 h 572"/>
                  <a:gd name="T28" fmla="*/ 22 w 572"/>
                  <a:gd name="T29" fmla="*/ 397 h 572"/>
                  <a:gd name="T30" fmla="*/ 5 w 572"/>
                  <a:gd name="T31" fmla="*/ 344 h 572"/>
                  <a:gd name="T32" fmla="*/ 0 w 572"/>
                  <a:gd name="T33" fmla="*/ 286 h 572"/>
                  <a:gd name="T34" fmla="*/ 5 w 572"/>
                  <a:gd name="T35" fmla="*/ 228 h 572"/>
                  <a:gd name="T36" fmla="*/ 22 w 572"/>
                  <a:gd name="T37" fmla="*/ 175 h 572"/>
                  <a:gd name="T38" fmla="*/ 48 w 572"/>
                  <a:gd name="T39" fmla="*/ 126 h 572"/>
                  <a:gd name="T40" fmla="*/ 84 w 572"/>
                  <a:gd name="T41" fmla="*/ 84 h 572"/>
                  <a:gd name="T42" fmla="*/ 126 w 572"/>
                  <a:gd name="T43" fmla="*/ 49 h 572"/>
                  <a:gd name="T44" fmla="*/ 175 w 572"/>
                  <a:gd name="T45" fmla="*/ 22 h 572"/>
                  <a:gd name="T46" fmla="*/ 227 w 572"/>
                  <a:gd name="T47" fmla="*/ 5 h 572"/>
                  <a:gd name="T48" fmla="*/ 286 w 572"/>
                  <a:gd name="T49" fmla="*/ 0 h 572"/>
                  <a:gd name="T50" fmla="*/ 344 w 572"/>
                  <a:gd name="T51" fmla="*/ 5 h 572"/>
                  <a:gd name="T52" fmla="*/ 397 w 572"/>
                  <a:gd name="T53" fmla="*/ 22 h 572"/>
                  <a:gd name="T54" fmla="*/ 446 w 572"/>
                  <a:gd name="T55" fmla="*/ 49 h 572"/>
                  <a:gd name="T56" fmla="*/ 487 w 572"/>
                  <a:gd name="T57" fmla="*/ 84 h 572"/>
                  <a:gd name="T58" fmla="*/ 523 w 572"/>
                  <a:gd name="T59" fmla="*/ 126 h 572"/>
                  <a:gd name="T60" fmla="*/ 549 w 572"/>
                  <a:gd name="T61" fmla="*/ 175 h 572"/>
                  <a:gd name="T62" fmla="*/ 566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6" y="344"/>
                    </a:lnTo>
                    <a:lnTo>
                      <a:pt x="549" y="397"/>
                    </a:lnTo>
                    <a:lnTo>
                      <a:pt x="523" y="446"/>
                    </a:lnTo>
                    <a:lnTo>
                      <a:pt x="487" y="487"/>
                    </a:lnTo>
                    <a:lnTo>
                      <a:pt x="446" y="523"/>
                    </a:lnTo>
                    <a:lnTo>
                      <a:pt x="397" y="550"/>
                    </a:lnTo>
                    <a:lnTo>
                      <a:pt x="344" y="567"/>
                    </a:lnTo>
                    <a:lnTo>
                      <a:pt x="286" y="572"/>
                    </a:lnTo>
                    <a:lnTo>
                      <a:pt x="227" y="567"/>
                    </a:lnTo>
                    <a:lnTo>
                      <a:pt x="175" y="550"/>
                    </a:lnTo>
                    <a:lnTo>
                      <a:pt x="126" y="523"/>
                    </a:lnTo>
                    <a:lnTo>
                      <a:pt x="84" y="487"/>
                    </a:lnTo>
                    <a:lnTo>
                      <a:pt x="48" y="446"/>
                    </a:lnTo>
                    <a:lnTo>
                      <a:pt x="22" y="397"/>
                    </a:lnTo>
                    <a:lnTo>
                      <a:pt x="5" y="344"/>
                    </a:lnTo>
                    <a:lnTo>
                      <a:pt x="0" y="286"/>
                    </a:lnTo>
                    <a:lnTo>
                      <a:pt x="5" y="228"/>
                    </a:lnTo>
                    <a:lnTo>
                      <a:pt x="22" y="175"/>
                    </a:lnTo>
                    <a:lnTo>
                      <a:pt x="48" y="126"/>
                    </a:lnTo>
                    <a:lnTo>
                      <a:pt x="84" y="84"/>
                    </a:lnTo>
                    <a:lnTo>
                      <a:pt x="126" y="49"/>
                    </a:lnTo>
                    <a:lnTo>
                      <a:pt x="175" y="22"/>
                    </a:lnTo>
                    <a:lnTo>
                      <a:pt x="227" y="5"/>
                    </a:lnTo>
                    <a:lnTo>
                      <a:pt x="286" y="0"/>
                    </a:lnTo>
                    <a:lnTo>
                      <a:pt x="344" y="5"/>
                    </a:lnTo>
                    <a:lnTo>
                      <a:pt x="397" y="22"/>
                    </a:lnTo>
                    <a:lnTo>
                      <a:pt x="446" y="49"/>
                    </a:lnTo>
                    <a:lnTo>
                      <a:pt x="487" y="84"/>
                    </a:lnTo>
                    <a:lnTo>
                      <a:pt x="523" y="126"/>
                    </a:lnTo>
                    <a:lnTo>
                      <a:pt x="549" y="175"/>
                    </a:lnTo>
                    <a:lnTo>
                      <a:pt x="566" y="228"/>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15" name="Freeform 714"/>
              <p:cNvSpPr>
                <a:spLocks/>
              </p:cNvSpPr>
              <p:nvPr/>
            </p:nvSpPr>
            <p:spPr bwMode="auto">
              <a:xfrm>
                <a:off x="12333" y="7406"/>
                <a:ext cx="222" cy="215"/>
              </a:xfrm>
              <a:custGeom>
                <a:avLst/>
                <a:gdLst>
                  <a:gd name="T0" fmla="*/ 572 w 572"/>
                  <a:gd name="T1" fmla="*/ 286 h 572"/>
                  <a:gd name="T2" fmla="*/ 567 w 572"/>
                  <a:gd name="T3" fmla="*/ 344 h 572"/>
                  <a:gd name="T4" fmla="*/ 550 w 572"/>
                  <a:gd name="T5" fmla="*/ 397 h 572"/>
                  <a:gd name="T6" fmla="*/ 524 w 572"/>
                  <a:gd name="T7" fmla="*/ 446 h 572"/>
                  <a:gd name="T8" fmla="*/ 488 w 572"/>
                  <a:gd name="T9" fmla="*/ 489 h 572"/>
                  <a:gd name="T10" fmla="*/ 446 w 572"/>
                  <a:gd name="T11" fmla="*/ 523 h 572"/>
                  <a:gd name="T12" fmla="*/ 397 w 572"/>
                  <a:gd name="T13" fmla="*/ 550 h 572"/>
                  <a:gd name="T14" fmla="*/ 345 w 572"/>
                  <a:gd name="T15" fmla="*/ 567 h 572"/>
                  <a:gd name="T16" fmla="*/ 286 w 572"/>
                  <a:gd name="T17" fmla="*/ 572 h 572"/>
                  <a:gd name="T18" fmla="*/ 228 w 572"/>
                  <a:gd name="T19" fmla="*/ 567 h 572"/>
                  <a:gd name="T20" fmla="*/ 175 w 572"/>
                  <a:gd name="T21" fmla="*/ 550 h 572"/>
                  <a:gd name="T22" fmla="*/ 126 w 572"/>
                  <a:gd name="T23" fmla="*/ 523 h 572"/>
                  <a:gd name="T24" fmla="*/ 85 w 572"/>
                  <a:gd name="T25" fmla="*/ 489 h 572"/>
                  <a:gd name="T26" fmla="*/ 49 w 572"/>
                  <a:gd name="T27" fmla="*/ 446 h 572"/>
                  <a:gd name="T28" fmla="*/ 23 w 572"/>
                  <a:gd name="T29" fmla="*/ 397 h 572"/>
                  <a:gd name="T30" fmla="*/ 6 w 572"/>
                  <a:gd name="T31" fmla="*/ 344 h 572"/>
                  <a:gd name="T32" fmla="*/ 0 w 572"/>
                  <a:gd name="T33" fmla="*/ 286 h 572"/>
                  <a:gd name="T34" fmla="*/ 6 w 572"/>
                  <a:gd name="T35" fmla="*/ 229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28 w 572"/>
                  <a:gd name="T47" fmla="*/ 5 h 572"/>
                  <a:gd name="T48" fmla="*/ 286 w 572"/>
                  <a:gd name="T49" fmla="*/ 0 h 572"/>
                  <a:gd name="T50" fmla="*/ 345 w 572"/>
                  <a:gd name="T51" fmla="*/ 5 h 572"/>
                  <a:gd name="T52" fmla="*/ 397 w 572"/>
                  <a:gd name="T53" fmla="*/ 22 h 572"/>
                  <a:gd name="T54" fmla="*/ 446 w 572"/>
                  <a:gd name="T55" fmla="*/ 49 h 572"/>
                  <a:gd name="T56" fmla="*/ 488 w 572"/>
                  <a:gd name="T57" fmla="*/ 84 h 572"/>
                  <a:gd name="T58" fmla="*/ 524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4" y="446"/>
                    </a:lnTo>
                    <a:lnTo>
                      <a:pt x="488" y="489"/>
                    </a:lnTo>
                    <a:lnTo>
                      <a:pt x="446" y="523"/>
                    </a:lnTo>
                    <a:lnTo>
                      <a:pt x="397"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4" y="126"/>
                    </a:lnTo>
                    <a:lnTo>
                      <a:pt x="550" y="175"/>
                    </a:lnTo>
                    <a:lnTo>
                      <a:pt x="567" y="229"/>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16" name="Freeform 715"/>
              <p:cNvSpPr>
                <a:spLocks/>
              </p:cNvSpPr>
              <p:nvPr/>
            </p:nvSpPr>
            <p:spPr bwMode="auto">
              <a:xfrm>
                <a:off x="12333" y="7406"/>
                <a:ext cx="222" cy="215"/>
              </a:xfrm>
              <a:custGeom>
                <a:avLst/>
                <a:gdLst>
                  <a:gd name="T0" fmla="*/ 572 w 572"/>
                  <a:gd name="T1" fmla="*/ 286 h 572"/>
                  <a:gd name="T2" fmla="*/ 567 w 572"/>
                  <a:gd name="T3" fmla="*/ 344 h 572"/>
                  <a:gd name="T4" fmla="*/ 550 w 572"/>
                  <a:gd name="T5" fmla="*/ 397 h 572"/>
                  <a:gd name="T6" fmla="*/ 524 w 572"/>
                  <a:gd name="T7" fmla="*/ 446 h 572"/>
                  <a:gd name="T8" fmla="*/ 488 w 572"/>
                  <a:gd name="T9" fmla="*/ 489 h 572"/>
                  <a:gd name="T10" fmla="*/ 446 w 572"/>
                  <a:gd name="T11" fmla="*/ 523 h 572"/>
                  <a:gd name="T12" fmla="*/ 397 w 572"/>
                  <a:gd name="T13" fmla="*/ 550 h 572"/>
                  <a:gd name="T14" fmla="*/ 345 w 572"/>
                  <a:gd name="T15" fmla="*/ 567 h 572"/>
                  <a:gd name="T16" fmla="*/ 286 w 572"/>
                  <a:gd name="T17" fmla="*/ 572 h 572"/>
                  <a:gd name="T18" fmla="*/ 228 w 572"/>
                  <a:gd name="T19" fmla="*/ 567 h 572"/>
                  <a:gd name="T20" fmla="*/ 175 w 572"/>
                  <a:gd name="T21" fmla="*/ 550 h 572"/>
                  <a:gd name="T22" fmla="*/ 126 w 572"/>
                  <a:gd name="T23" fmla="*/ 523 h 572"/>
                  <a:gd name="T24" fmla="*/ 85 w 572"/>
                  <a:gd name="T25" fmla="*/ 489 h 572"/>
                  <a:gd name="T26" fmla="*/ 49 w 572"/>
                  <a:gd name="T27" fmla="*/ 446 h 572"/>
                  <a:gd name="T28" fmla="*/ 23 w 572"/>
                  <a:gd name="T29" fmla="*/ 397 h 572"/>
                  <a:gd name="T30" fmla="*/ 6 w 572"/>
                  <a:gd name="T31" fmla="*/ 344 h 572"/>
                  <a:gd name="T32" fmla="*/ 0 w 572"/>
                  <a:gd name="T33" fmla="*/ 286 h 572"/>
                  <a:gd name="T34" fmla="*/ 6 w 572"/>
                  <a:gd name="T35" fmla="*/ 229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28 w 572"/>
                  <a:gd name="T47" fmla="*/ 5 h 572"/>
                  <a:gd name="T48" fmla="*/ 286 w 572"/>
                  <a:gd name="T49" fmla="*/ 0 h 572"/>
                  <a:gd name="T50" fmla="*/ 345 w 572"/>
                  <a:gd name="T51" fmla="*/ 5 h 572"/>
                  <a:gd name="T52" fmla="*/ 397 w 572"/>
                  <a:gd name="T53" fmla="*/ 22 h 572"/>
                  <a:gd name="T54" fmla="*/ 446 w 572"/>
                  <a:gd name="T55" fmla="*/ 49 h 572"/>
                  <a:gd name="T56" fmla="*/ 488 w 572"/>
                  <a:gd name="T57" fmla="*/ 84 h 572"/>
                  <a:gd name="T58" fmla="*/ 524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4" y="446"/>
                    </a:lnTo>
                    <a:lnTo>
                      <a:pt x="488" y="489"/>
                    </a:lnTo>
                    <a:lnTo>
                      <a:pt x="446" y="523"/>
                    </a:lnTo>
                    <a:lnTo>
                      <a:pt x="397"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4" y="126"/>
                    </a:lnTo>
                    <a:lnTo>
                      <a:pt x="550" y="175"/>
                    </a:lnTo>
                    <a:lnTo>
                      <a:pt x="567" y="229"/>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17" name="Freeform 716"/>
              <p:cNvSpPr>
                <a:spLocks/>
              </p:cNvSpPr>
              <p:nvPr/>
            </p:nvSpPr>
            <p:spPr bwMode="auto">
              <a:xfrm>
                <a:off x="12690" y="7406"/>
                <a:ext cx="222" cy="215"/>
              </a:xfrm>
              <a:custGeom>
                <a:avLst/>
                <a:gdLst>
                  <a:gd name="T0" fmla="*/ 572 w 572"/>
                  <a:gd name="T1" fmla="*/ 286 h 572"/>
                  <a:gd name="T2" fmla="*/ 567 w 572"/>
                  <a:gd name="T3" fmla="*/ 344 h 572"/>
                  <a:gd name="T4" fmla="*/ 550 w 572"/>
                  <a:gd name="T5" fmla="*/ 397 h 572"/>
                  <a:gd name="T6" fmla="*/ 523 w 572"/>
                  <a:gd name="T7" fmla="*/ 446 h 572"/>
                  <a:gd name="T8" fmla="*/ 487 w 572"/>
                  <a:gd name="T9" fmla="*/ 489 h 572"/>
                  <a:gd name="T10" fmla="*/ 446 w 572"/>
                  <a:gd name="T11" fmla="*/ 523 h 572"/>
                  <a:gd name="T12" fmla="*/ 397 w 572"/>
                  <a:gd name="T13" fmla="*/ 550 h 572"/>
                  <a:gd name="T14" fmla="*/ 344 w 572"/>
                  <a:gd name="T15" fmla="*/ 567 h 572"/>
                  <a:gd name="T16" fmla="*/ 286 w 572"/>
                  <a:gd name="T17" fmla="*/ 572 h 572"/>
                  <a:gd name="T18" fmla="*/ 228 w 572"/>
                  <a:gd name="T19" fmla="*/ 567 h 572"/>
                  <a:gd name="T20" fmla="*/ 175 w 572"/>
                  <a:gd name="T21" fmla="*/ 550 h 572"/>
                  <a:gd name="T22" fmla="*/ 126 w 572"/>
                  <a:gd name="T23" fmla="*/ 523 h 572"/>
                  <a:gd name="T24" fmla="*/ 84 w 572"/>
                  <a:gd name="T25" fmla="*/ 489 h 572"/>
                  <a:gd name="T26" fmla="*/ 49 w 572"/>
                  <a:gd name="T27" fmla="*/ 446 h 572"/>
                  <a:gd name="T28" fmla="*/ 22 w 572"/>
                  <a:gd name="T29" fmla="*/ 397 h 572"/>
                  <a:gd name="T30" fmla="*/ 5 w 572"/>
                  <a:gd name="T31" fmla="*/ 344 h 572"/>
                  <a:gd name="T32" fmla="*/ 0 w 572"/>
                  <a:gd name="T33" fmla="*/ 286 h 572"/>
                  <a:gd name="T34" fmla="*/ 5 w 572"/>
                  <a:gd name="T35" fmla="*/ 229 h 572"/>
                  <a:gd name="T36" fmla="*/ 22 w 572"/>
                  <a:gd name="T37" fmla="*/ 175 h 572"/>
                  <a:gd name="T38" fmla="*/ 49 w 572"/>
                  <a:gd name="T39" fmla="*/ 126 h 572"/>
                  <a:gd name="T40" fmla="*/ 84 w 572"/>
                  <a:gd name="T41" fmla="*/ 84 h 572"/>
                  <a:gd name="T42" fmla="*/ 126 w 572"/>
                  <a:gd name="T43" fmla="*/ 49 h 572"/>
                  <a:gd name="T44" fmla="*/ 175 w 572"/>
                  <a:gd name="T45" fmla="*/ 22 h 572"/>
                  <a:gd name="T46" fmla="*/ 228 w 572"/>
                  <a:gd name="T47" fmla="*/ 5 h 572"/>
                  <a:gd name="T48" fmla="*/ 286 w 572"/>
                  <a:gd name="T49" fmla="*/ 0 h 572"/>
                  <a:gd name="T50" fmla="*/ 344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7" y="489"/>
                    </a:lnTo>
                    <a:lnTo>
                      <a:pt x="446" y="523"/>
                    </a:lnTo>
                    <a:lnTo>
                      <a:pt x="397" y="550"/>
                    </a:lnTo>
                    <a:lnTo>
                      <a:pt x="344" y="567"/>
                    </a:lnTo>
                    <a:lnTo>
                      <a:pt x="286" y="572"/>
                    </a:lnTo>
                    <a:lnTo>
                      <a:pt x="228" y="567"/>
                    </a:lnTo>
                    <a:lnTo>
                      <a:pt x="175" y="550"/>
                    </a:lnTo>
                    <a:lnTo>
                      <a:pt x="126" y="523"/>
                    </a:lnTo>
                    <a:lnTo>
                      <a:pt x="84" y="489"/>
                    </a:lnTo>
                    <a:lnTo>
                      <a:pt x="49" y="446"/>
                    </a:lnTo>
                    <a:lnTo>
                      <a:pt x="22" y="397"/>
                    </a:lnTo>
                    <a:lnTo>
                      <a:pt x="5" y="344"/>
                    </a:lnTo>
                    <a:lnTo>
                      <a:pt x="0" y="286"/>
                    </a:lnTo>
                    <a:lnTo>
                      <a:pt x="5" y="229"/>
                    </a:lnTo>
                    <a:lnTo>
                      <a:pt x="22" y="175"/>
                    </a:lnTo>
                    <a:lnTo>
                      <a:pt x="49" y="126"/>
                    </a:lnTo>
                    <a:lnTo>
                      <a:pt x="84" y="84"/>
                    </a:lnTo>
                    <a:lnTo>
                      <a:pt x="126" y="49"/>
                    </a:lnTo>
                    <a:lnTo>
                      <a:pt x="175" y="22"/>
                    </a:lnTo>
                    <a:lnTo>
                      <a:pt x="228" y="5"/>
                    </a:lnTo>
                    <a:lnTo>
                      <a:pt x="286" y="0"/>
                    </a:lnTo>
                    <a:lnTo>
                      <a:pt x="344" y="5"/>
                    </a:lnTo>
                    <a:lnTo>
                      <a:pt x="397" y="22"/>
                    </a:lnTo>
                    <a:lnTo>
                      <a:pt x="446" y="49"/>
                    </a:lnTo>
                    <a:lnTo>
                      <a:pt x="487" y="84"/>
                    </a:lnTo>
                    <a:lnTo>
                      <a:pt x="523" y="126"/>
                    </a:lnTo>
                    <a:lnTo>
                      <a:pt x="550" y="175"/>
                    </a:lnTo>
                    <a:lnTo>
                      <a:pt x="567" y="229"/>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18" name="Freeform 717"/>
              <p:cNvSpPr>
                <a:spLocks/>
              </p:cNvSpPr>
              <p:nvPr/>
            </p:nvSpPr>
            <p:spPr bwMode="auto">
              <a:xfrm>
                <a:off x="12690" y="7406"/>
                <a:ext cx="222" cy="215"/>
              </a:xfrm>
              <a:custGeom>
                <a:avLst/>
                <a:gdLst>
                  <a:gd name="T0" fmla="*/ 572 w 572"/>
                  <a:gd name="T1" fmla="*/ 286 h 572"/>
                  <a:gd name="T2" fmla="*/ 567 w 572"/>
                  <a:gd name="T3" fmla="*/ 344 h 572"/>
                  <a:gd name="T4" fmla="*/ 550 w 572"/>
                  <a:gd name="T5" fmla="*/ 397 h 572"/>
                  <a:gd name="T6" fmla="*/ 523 w 572"/>
                  <a:gd name="T7" fmla="*/ 446 h 572"/>
                  <a:gd name="T8" fmla="*/ 487 w 572"/>
                  <a:gd name="T9" fmla="*/ 489 h 572"/>
                  <a:gd name="T10" fmla="*/ 446 w 572"/>
                  <a:gd name="T11" fmla="*/ 523 h 572"/>
                  <a:gd name="T12" fmla="*/ 397 w 572"/>
                  <a:gd name="T13" fmla="*/ 550 h 572"/>
                  <a:gd name="T14" fmla="*/ 344 w 572"/>
                  <a:gd name="T15" fmla="*/ 567 h 572"/>
                  <a:gd name="T16" fmla="*/ 286 w 572"/>
                  <a:gd name="T17" fmla="*/ 572 h 572"/>
                  <a:gd name="T18" fmla="*/ 228 w 572"/>
                  <a:gd name="T19" fmla="*/ 567 h 572"/>
                  <a:gd name="T20" fmla="*/ 175 w 572"/>
                  <a:gd name="T21" fmla="*/ 550 h 572"/>
                  <a:gd name="T22" fmla="*/ 126 w 572"/>
                  <a:gd name="T23" fmla="*/ 523 h 572"/>
                  <a:gd name="T24" fmla="*/ 84 w 572"/>
                  <a:gd name="T25" fmla="*/ 489 h 572"/>
                  <a:gd name="T26" fmla="*/ 49 w 572"/>
                  <a:gd name="T27" fmla="*/ 446 h 572"/>
                  <a:gd name="T28" fmla="*/ 22 w 572"/>
                  <a:gd name="T29" fmla="*/ 397 h 572"/>
                  <a:gd name="T30" fmla="*/ 5 w 572"/>
                  <a:gd name="T31" fmla="*/ 344 h 572"/>
                  <a:gd name="T32" fmla="*/ 0 w 572"/>
                  <a:gd name="T33" fmla="*/ 286 h 572"/>
                  <a:gd name="T34" fmla="*/ 5 w 572"/>
                  <a:gd name="T35" fmla="*/ 229 h 572"/>
                  <a:gd name="T36" fmla="*/ 22 w 572"/>
                  <a:gd name="T37" fmla="*/ 175 h 572"/>
                  <a:gd name="T38" fmla="*/ 49 w 572"/>
                  <a:gd name="T39" fmla="*/ 126 h 572"/>
                  <a:gd name="T40" fmla="*/ 84 w 572"/>
                  <a:gd name="T41" fmla="*/ 84 h 572"/>
                  <a:gd name="T42" fmla="*/ 126 w 572"/>
                  <a:gd name="T43" fmla="*/ 49 h 572"/>
                  <a:gd name="T44" fmla="*/ 175 w 572"/>
                  <a:gd name="T45" fmla="*/ 22 h 572"/>
                  <a:gd name="T46" fmla="*/ 228 w 572"/>
                  <a:gd name="T47" fmla="*/ 5 h 572"/>
                  <a:gd name="T48" fmla="*/ 286 w 572"/>
                  <a:gd name="T49" fmla="*/ 0 h 572"/>
                  <a:gd name="T50" fmla="*/ 344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7" y="489"/>
                    </a:lnTo>
                    <a:lnTo>
                      <a:pt x="446" y="523"/>
                    </a:lnTo>
                    <a:lnTo>
                      <a:pt x="397" y="550"/>
                    </a:lnTo>
                    <a:lnTo>
                      <a:pt x="344" y="567"/>
                    </a:lnTo>
                    <a:lnTo>
                      <a:pt x="286" y="572"/>
                    </a:lnTo>
                    <a:lnTo>
                      <a:pt x="228" y="567"/>
                    </a:lnTo>
                    <a:lnTo>
                      <a:pt x="175" y="550"/>
                    </a:lnTo>
                    <a:lnTo>
                      <a:pt x="126" y="523"/>
                    </a:lnTo>
                    <a:lnTo>
                      <a:pt x="84" y="489"/>
                    </a:lnTo>
                    <a:lnTo>
                      <a:pt x="49" y="446"/>
                    </a:lnTo>
                    <a:lnTo>
                      <a:pt x="22" y="397"/>
                    </a:lnTo>
                    <a:lnTo>
                      <a:pt x="5" y="344"/>
                    </a:lnTo>
                    <a:lnTo>
                      <a:pt x="0" y="286"/>
                    </a:lnTo>
                    <a:lnTo>
                      <a:pt x="5" y="229"/>
                    </a:lnTo>
                    <a:lnTo>
                      <a:pt x="22" y="175"/>
                    </a:lnTo>
                    <a:lnTo>
                      <a:pt x="49" y="126"/>
                    </a:lnTo>
                    <a:lnTo>
                      <a:pt x="84" y="84"/>
                    </a:lnTo>
                    <a:lnTo>
                      <a:pt x="126" y="49"/>
                    </a:lnTo>
                    <a:lnTo>
                      <a:pt x="175" y="22"/>
                    </a:lnTo>
                    <a:lnTo>
                      <a:pt x="228" y="5"/>
                    </a:lnTo>
                    <a:lnTo>
                      <a:pt x="286" y="0"/>
                    </a:lnTo>
                    <a:lnTo>
                      <a:pt x="344" y="5"/>
                    </a:lnTo>
                    <a:lnTo>
                      <a:pt x="397" y="22"/>
                    </a:lnTo>
                    <a:lnTo>
                      <a:pt x="446" y="49"/>
                    </a:lnTo>
                    <a:lnTo>
                      <a:pt x="487" y="84"/>
                    </a:lnTo>
                    <a:lnTo>
                      <a:pt x="523" y="126"/>
                    </a:lnTo>
                    <a:lnTo>
                      <a:pt x="550" y="175"/>
                    </a:lnTo>
                    <a:lnTo>
                      <a:pt x="567" y="229"/>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19" name="Freeform 718"/>
              <p:cNvSpPr>
                <a:spLocks/>
              </p:cNvSpPr>
              <p:nvPr/>
            </p:nvSpPr>
            <p:spPr bwMode="auto">
              <a:xfrm>
                <a:off x="13047" y="7406"/>
                <a:ext cx="221" cy="215"/>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9 h 572"/>
                  <a:gd name="T10" fmla="*/ 447 w 573"/>
                  <a:gd name="T11" fmla="*/ 523 h 572"/>
                  <a:gd name="T12" fmla="*/ 398 w 573"/>
                  <a:gd name="T13" fmla="*/ 550 h 572"/>
                  <a:gd name="T14" fmla="*/ 345 w 573"/>
                  <a:gd name="T15" fmla="*/ 567 h 572"/>
                  <a:gd name="T16" fmla="*/ 287 w 573"/>
                  <a:gd name="T17" fmla="*/ 572 h 572"/>
                  <a:gd name="T18" fmla="*/ 228 w 573"/>
                  <a:gd name="T19" fmla="*/ 567 h 572"/>
                  <a:gd name="T20" fmla="*/ 176 w 573"/>
                  <a:gd name="T21" fmla="*/ 550 h 572"/>
                  <a:gd name="T22" fmla="*/ 127 w 573"/>
                  <a:gd name="T23" fmla="*/ 523 h 572"/>
                  <a:gd name="T24" fmla="*/ 85 w 573"/>
                  <a:gd name="T25" fmla="*/ 489 h 572"/>
                  <a:gd name="T26" fmla="*/ 49 w 573"/>
                  <a:gd name="T27" fmla="*/ 446 h 572"/>
                  <a:gd name="T28" fmla="*/ 23 w 573"/>
                  <a:gd name="T29" fmla="*/ 397 h 572"/>
                  <a:gd name="T30" fmla="*/ 6 w 573"/>
                  <a:gd name="T31" fmla="*/ 344 h 572"/>
                  <a:gd name="T32" fmla="*/ 0 w 573"/>
                  <a:gd name="T33" fmla="*/ 286 h 572"/>
                  <a:gd name="T34" fmla="*/ 6 w 573"/>
                  <a:gd name="T35" fmla="*/ 229 h 572"/>
                  <a:gd name="T36" fmla="*/ 23 w 573"/>
                  <a:gd name="T37" fmla="*/ 175 h 572"/>
                  <a:gd name="T38" fmla="*/ 49 w 573"/>
                  <a:gd name="T39" fmla="*/ 126 h 572"/>
                  <a:gd name="T40" fmla="*/ 85 w 573"/>
                  <a:gd name="T41" fmla="*/ 84 h 572"/>
                  <a:gd name="T42" fmla="*/ 127 w 573"/>
                  <a:gd name="T43" fmla="*/ 49 h 572"/>
                  <a:gd name="T44" fmla="*/ 176 w 573"/>
                  <a:gd name="T45" fmla="*/ 22 h 572"/>
                  <a:gd name="T46" fmla="*/ 228 w 573"/>
                  <a:gd name="T47" fmla="*/ 5 h 572"/>
                  <a:gd name="T48" fmla="*/ 287 w 573"/>
                  <a:gd name="T49" fmla="*/ 0 h 572"/>
                  <a:gd name="T50" fmla="*/ 345 w 573"/>
                  <a:gd name="T51" fmla="*/ 5 h 572"/>
                  <a:gd name="T52" fmla="*/ 398 w 573"/>
                  <a:gd name="T53" fmla="*/ 22 h 572"/>
                  <a:gd name="T54" fmla="*/ 447 w 573"/>
                  <a:gd name="T55" fmla="*/ 49 h 572"/>
                  <a:gd name="T56" fmla="*/ 488 w 573"/>
                  <a:gd name="T57" fmla="*/ 84 h 572"/>
                  <a:gd name="T58" fmla="*/ 524 w 573"/>
                  <a:gd name="T59" fmla="*/ 126 h 572"/>
                  <a:gd name="T60" fmla="*/ 550 w 573"/>
                  <a:gd name="T61" fmla="*/ 175 h 572"/>
                  <a:gd name="T62" fmla="*/ 567 w 573"/>
                  <a:gd name="T63" fmla="*/ 229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9"/>
                    </a:lnTo>
                    <a:lnTo>
                      <a:pt x="447" y="523"/>
                    </a:lnTo>
                    <a:lnTo>
                      <a:pt x="398" y="550"/>
                    </a:lnTo>
                    <a:lnTo>
                      <a:pt x="345" y="567"/>
                    </a:lnTo>
                    <a:lnTo>
                      <a:pt x="287" y="572"/>
                    </a:lnTo>
                    <a:lnTo>
                      <a:pt x="228" y="567"/>
                    </a:lnTo>
                    <a:lnTo>
                      <a:pt x="176" y="550"/>
                    </a:lnTo>
                    <a:lnTo>
                      <a:pt x="127" y="523"/>
                    </a:lnTo>
                    <a:lnTo>
                      <a:pt x="85" y="489"/>
                    </a:lnTo>
                    <a:lnTo>
                      <a:pt x="49" y="446"/>
                    </a:lnTo>
                    <a:lnTo>
                      <a:pt x="23" y="397"/>
                    </a:lnTo>
                    <a:lnTo>
                      <a:pt x="6" y="344"/>
                    </a:lnTo>
                    <a:lnTo>
                      <a:pt x="0" y="286"/>
                    </a:lnTo>
                    <a:lnTo>
                      <a:pt x="6" y="229"/>
                    </a:lnTo>
                    <a:lnTo>
                      <a:pt x="23" y="175"/>
                    </a:lnTo>
                    <a:lnTo>
                      <a:pt x="49" y="126"/>
                    </a:lnTo>
                    <a:lnTo>
                      <a:pt x="85" y="84"/>
                    </a:lnTo>
                    <a:lnTo>
                      <a:pt x="127" y="49"/>
                    </a:lnTo>
                    <a:lnTo>
                      <a:pt x="176" y="22"/>
                    </a:lnTo>
                    <a:lnTo>
                      <a:pt x="228" y="5"/>
                    </a:lnTo>
                    <a:lnTo>
                      <a:pt x="287" y="0"/>
                    </a:lnTo>
                    <a:lnTo>
                      <a:pt x="345" y="5"/>
                    </a:lnTo>
                    <a:lnTo>
                      <a:pt x="398" y="22"/>
                    </a:lnTo>
                    <a:lnTo>
                      <a:pt x="447" y="49"/>
                    </a:lnTo>
                    <a:lnTo>
                      <a:pt x="488" y="84"/>
                    </a:lnTo>
                    <a:lnTo>
                      <a:pt x="524" y="126"/>
                    </a:lnTo>
                    <a:lnTo>
                      <a:pt x="550" y="175"/>
                    </a:lnTo>
                    <a:lnTo>
                      <a:pt x="567" y="229"/>
                    </a:lnTo>
                    <a:lnTo>
                      <a:pt x="573"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20" name="Freeform 719"/>
              <p:cNvSpPr>
                <a:spLocks/>
              </p:cNvSpPr>
              <p:nvPr/>
            </p:nvSpPr>
            <p:spPr bwMode="auto">
              <a:xfrm>
                <a:off x="13047" y="7406"/>
                <a:ext cx="221" cy="215"/>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9 h 572"/>
                  <a:gd name="T10" fmla="*/ 447 w 573"/>
                  <a:gd name="T11" fmla="*/ 523 h 572"/>
                  <a:gd name="T12" fmla="*/ 398 w 573"/>
                  <a:gd name="T13" fmla="*/ 550 h 572"/>
                  <a:gd name="T14" fmla="*/ 345 w 573"/>
                  <a:gd name="T15" fmla="*/ 567 h 572"/>
                  <a:gd name="T16" fmla="*/ 287 w 573"/>
                  <a:gd name="T17" fmla="*/ 572 h 572"/>
                  <a:gd name="T18" fmla="*/ 228 w 573"/>
                  <a:gd name="T19" fmla="*/ 567 h 572"/>
                  <a:gd name="T20" fmla="*/ 176 w 573"/>
                  <a:gd name="T21" fmla="*/ 550 h 572"/>
                  <a:gd name="T22" fmla="*/ 127 w 573"/>
                  <a:gd name="T23" fmla="*/ 523 h 572"/>
                  <a:gd name="T24" fmla="*/ 85 w 573"/>
                  <a:gd name="T25" fmla="*/ 489 h 572"/>
                  <a:gd name="T26" fmla="*/ 49 w 573"/>
                  <a:gd name="T27" fmla="*/ 446 h 572"/>
                  <a:gd name="T28" fmla="*/ 23 w 573"/>
                  <a:gd name="T29" fmla="*/ 397 h 572"/>
                  <a:gd name="T30" fmla="*/ 6 w 573"/>
                  <a:gd name="T31" fmla="*/ 344 h 572"/>
                  <a:gd name="T32" fmla="*/ 0 w 573"/>
                  <a:gd name="T33" fmla="*/ 286 h 572"/>
                  <a:gd name="T34" fmla="*/ 6 w 573"/>
                  <a:gd name="T35" fmla="*/ 229 h 572"/>
                  <a:gd name="T36" fmla="*/ 23 w 573"/>
                  <a:gd name="T37" fmla="*/ 175 h 572"/>
                  <a:gd name="T38" fmla="*/ 49 w 573"/>
                  <a:gd name="T39" fmla="*/ 126 h 572"/>
                  <a:gd name="T40" fmla="*/ 85 w 573"/>
                  <a:gd name="T41" fmla="*/ 84 h 572"/>
                  <a:gd name="T42" fmla="*/ 127 w 573"/>
                  <a:gd name="T43" fmla="*/ 49 h 572"/>
                  <a:gd name="T44" fmla="*/ 176 w 573"/>
                  <a:gd name="T45" fmla="*/ 22 h 572"/>
                  <a:gd name="T46" fmla="*/ 228 w 573"/>
                  <a:gd name="T47" fmla="*/ 5 h 572"/>
                  <a:gd name="T48" fmla="*/ 287 w 573"/>
                  <a:gd name="T49" fmla="*/ 0 h 572"/>
                  <a:gd name="T50" fmla="*/ 345 w 573"/>
                  <a:gd name="T51" fmla="*/ 5 h 572"/>
                  <a:gd name="T52" fmla="*/ 398 w 573"/>
                  <a:gd name="T53" fmla="*/ 22 h 572"/>
                  <a:gd name="T54" fmla="*/ 447 w 573"/>
                  <a:gd name="T55" fmla="*/ 49 h 572"/>
                  <a:gd name="T56" fmla="*/ 488 w 573"/>
                  <a:gd name="T57" fmla="*/ 84 h 572"/>
                  <a:gd name="T58" fmla="*/ 524 w 573"/>
                  <a:gd name="T59" fmla="*/ 126 h 572"/>
                  <a:gd name="T60" fmla="*/ 550 w 573"/>
                  <a:gd name="T61" fmla="*/ 175 h 572"/>
                  <a:gd name="T62" fmla="*/ 567 w 573"/>
                  <a:gd name="T63" fmla="*/ 229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9"/>
                    </a:lnTo>
                    <a:lnTo>
                      <a:pt x="447" y="523"/>
                    </a:lnTo>
                    <a:lnTo>
                      <a:pt x="398" y="550"/>
                    </a:lnTo>
                    <a:lnTo>
                      <a:pt x="345" y="567"/>
                    </a:lnTo>
                    <a:lnTo>
                      <a:pt x="287" y="572"/>
                    </a:lnTo>
                    <a:lnTo>
                      <a:pt x="228" y="567"/>
                    </a:lnTo>
                    <a:lnTo>
                      <a:pt x="176" y="550"/>
                    </a:lnTo>
                    <a:lnTo>
                      <a:pt x="127" y="523"/>
                    </a:lnTo>
                    <a:lnTo>
                      <a:pt x="85" y="489"/>
                    </a:lnTo>
                    <a:lnTo>
                      <a:pt x="49" y="446"/>
                    </a:lnTo>
                    <a:lnTo>
                      <a:pt x="23" y="397"/>
                    </a:lnTo>
                    <a:lnTo>
                      <a:pt x="6" y="344"/>
                    </a:lnTo>
                    <a:lnTo>
                      <a:pt x="0" y="286"/>
                    </a:lnTo>
                    <a:lnTo>
                      <a:pt x="6" y="229"/>
                    </a:lnTo>
                    <a:lnTo>
                      <a:pt x="23" y="175"/>
                    </a:lnTo>
                    <a:lnTo>
                      <a:pt x="49" y="126"/>
                    </a:lnTo>
                    <a:lnTo>
                      <a:pt x="85" y="84"/>
                    </a:lnTo>
                    <a:lnTo>
                      <a:pt x="127" y="49"/>
                    </a:lnTo>
                    <a:lnTo>
                      <a:pt x="176" y="22"/>
                    </a:lnTo>
                    <a:lnTo>
                      <a:pt x="228" y="5"/>
                    </a:lnTo>
                    <a:lnTo>
                      <a:pt x="287" y="0"/>
                    </a:lnTo>
                    <a:lnTo>
                      <a:pt x="345" y="5"/>
                    </a:lnTo>
                    <a:lnTo>
                      <a:pt x="398" y="22"/>
                    </a:lnTo>
                    <a:lnTo>
                      <a:pt x="447" y="49"/>
                    </a:lnTo>
                    <a:lnTo>
                      <a:pt x="488" y="84"/>
                    </a:lnTo>
                    <a:lnTo>
                      <a:pt x="524" y="126"/>
                    </a:lnTo>
                    <a:lnTo>
                      <a:pt x="550" y="175"/>
                    </a:lnTo>
                    <a:lnTo>
                      <a:pt x="567" y="229"/>
                    </a:lnTo>
                    <a:lnTo>
                      <a:pt x="573"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21" name="Freeform 720"/>
              <p:cNvSpPr>
                <a:spLocks/>
              </p:cNvSpPr>
              <p:nvPr/>
            </p:nvSpPr>
            <p:spPr bwMode="auto">
              <a:xfrm>
                <a:off x="13404" y="7406"/>
                <a:ext cx="221" cy="215"/>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9 h 572"/>
                  <a:gd name="T10" fmla="*/ 447 w 573"/>
                  <a:gd name="T11" fmla="*/ 523 h 572"/>
                  <a:gd name="T12" fmla="*/ 398 w 573"/>
                  <a:gd name="T13" fmla="*/ 550 h 572"/>
                  <a:gd name="T14" fmla="*/ 345 w 573"/>
                  <a:gd name="T15" fmla="*/ 567 h 572"/>
                  <a:gd name="T16" fmla="*/ 286 w 573"/>
                  <a:gd name="T17" fmla="*/ 572 h 572"/>
                  <a:gd name="T18" fmla="*/ 228 w 573"/>
                  <a:gd name="T19" fmla="*/ 567 h 572"/>
                  <a:gd name="T20" fmla="*/ 175 w 573"/>
                  <a:gd name="T21" fmla="*/ 550 h 572"/>
                  <a:gd name="T22" fmla="*/ 126 w 573"/>
                  <a:gd name="T23" fmla="*/ 523 h 572"/>
                  <a:gd name="T24" fmla="*/ 85 w 573"/>
                  <a:gd name="T25" fmla="*/ 489 h 572"/>
                  <a:gd name="T26" fmla="*/ 49 w 573"/>
                  <a:gd name="T27" fmla="*/ 446 h 572"/>
                  <a:gd name="T28" fmla="*/ 23 w 573"/>
                  <a:gd name="T29" fmla="*/ 397 h 572"/>
                  <a:gd name="T30" fmla="*/ 6 w 573"/>
                  <a:gd name="T31" fmla="*/ 344 h 572"/>
                  <a:gd name="T32" fmla="*/ 0 w 573"/>
                  <a:gd name="T33" fmla="*/ 286 h 572"/>
                  <a:gd name="T34" fmla="*/ 6 w 573"/>
                  <a:gd name="T35" fmla="*/ 229 h 572"/>
                  <a:gd name="T36" fmla="*/ 23 w 573"/>
                  <a:gd name="T37" fmla="*/ 175 h 572"/>
                  <a:gd name="T38" fmla="*/ 49 w 573"/>
                  <a:gd name="T39" fmla="*/ 126 h 572"/>
                  <a:gd name="T40" fmla="*/ 85 w 573"/>
                  <a:gd name="T41" fmla="*/ 84 h 572"/>
                  <a:gd name="T42" fmla="*/ 126 w 573"/>
                  <a:gd name="T43" fmla="*/ 49 h 572"/>
                  <a:gd name="T44" fmla="*/ 175 w 573"/>
                  <a:gd name="T45" fmla="*/ 22 h 572"/>
                  <a:gd name="T46" fmla="*/ 228 w 573"/>
                  <a:gd name="T47" fmla="*/ 5 h 572"/>
                  <a:gd name="T48" fmla="*/ 286 w 573"/>
                  <a:gd name="T49" fmla="*/ 0 h 572"/>
                  <a:gd name="T50" fmla="*/ 345 w 573"/>
                  <a:gd name="T51" fmla="*/ 5 h 572"/>
                  <a:gd name="T52" fmla="*/ 398 w 573"/>
                  <a:gd name="T53" fmla="*/ 22 h 572"/>
                  <a:gd name="T54" fmla="*/ 447 w 573"/>
                  <a:gd name="T55" fmla="*/ 49 h 572"/>
                  <a:gd name="T56" fmla="*/ 488 w 573"/>
                  <a:gd name="T57" fmla="*/ 84 h 572"/>
                  <a:gd name="T58" fmla="*/ 524 w 573"/>
                  <a:gd name="T59" fmla="*/ 126 h 572"/>
                  <a:gd name="T60" fmla="*/ 550 w 573"/>
                  <a:gd name="T61" fmla="*/ 175 h 572"/>
                  <a:gd name="T62" fmla="*/ 567 w 573"/>
                  <a:gd name="T63" fmla="*/ 229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9"/>
                    </a:lnTo>
                    <a:lnTo>
                      <a:pt x="447" y="523"/>
                    </a:lnTo>
                    <a:lnTo>
                      <a:pt x="398"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8" y="22"/>
                    </a:lnTo>
                    <a:lnTo>
                      <a:pt x="447" y="49"/>
                    </a:lnTo>
                    <a:lnTo>
                      <a:pt x="488" y="84"/>
                    </a:lnTo>
                    <a:lnTo>
                      <a:pt x="524" y="126"/>
                    </a:lnTo>
                    <a:lnTo>
                      <a:pt x="550" y="175"/>
                    </a:lnTo>
                    <a:lnTo>
                      <a:pt x="567" y="229"/>
                    </a:lnTo>
                    <a:lnTo>
                      <a:pt x="573"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22" name="Freeform 721"/>
              <p:cNvSpPr>
                <a:spLocks/>
              </p:cNvSpPr>
              <p:nvPr/>
            </p:nvSpPr>
            <p:spPr bwMode="auto">
              <a:xfrm>
                <a:off x="13404" y="7406"/>
                <a:ext cx="221" cy="215"/>
              </a:xfrm>
              <a:custGeom>
                <a:avLst/>
                <a:gdLst>
                  <a:gd name="T0" fmla="*/ 573 w 573"/>
                  <a:gd name="T1" fmla="*/ 286 h 572"/>
                  <a:gd name="T2" fmla="*/ 567 w 573"/>
                  <a:gd name="T3" fmla="*/ 344 h 572"/>
                  <a:gd name="T4" fmla="*/ 550 w 573"/>
                  <a:gd name="T5" fmla="*/ 397 h 572"/>
                  <a:gd name="T6" fmla="*/ 524 w 573"/>
                  <a:gd name="T7" fmla="*/ 446 h 572"/>
                  <a:gd name="T8" fmla="*/ 488 w 573"/>
                  <a:gd name="T9" fmla="*/ 489 h 572"/>
                  <a:gd name="T10" fmla="*/ 447 w 573"/>
                  <a:gd name="T11" fmla="*/ 523 h 572"/>
                  <a:gd name="T12" fmla="*/ 398 w 573"/>
                  <a:gd name="T13" fmla="*/ 550 h 572"/>
                  <a:gd name="T14" fmla="*/ 345 w 573"/>
                  <a:gd name="T15" fmla="*/ 567 h 572"/>
                  <a:gd name="T16" fmla="*/ 286 w 573"/>
                  <a:gd name="T17" fmla="*/ 572 h 572"/>
                  <a:gd name="T18" fmla="*/ 228 w 573"/>
                  <a:gd name="T19" fmla="*/ 567 h 572"/>
                  <a:gd name="T20" fmla="*/ 175 w 573"/>
                  <a:gd name="T21" fmla="*/ 550 h 572"/>
                  <a:gd name="T22" fmla="*/ 126 w 573"/>
                  <a:gd name="T23" fmla="*/ 523 h 572"/>
                  <a:gd name="T24" fmla="*/ 85 w 573"/>
                  <a:gd name="T25" fmla="*/ 489 h 572"/>
                  <a:gd name="T26" fmla="*/ 49 w 573"/>
                  <a:gd name="T27" fmla="*/ 446 h 572"/>
                  <a:gd name="T28" fmla="*/ 23 w 573"/>
                  <a:gd name="T29" fmla="*/ 397 h 572"/>
                  <a:gd name="T30" fmla="*/ 6 w 573"/>
                  <a:gd name="T31" fmla="*/ 344 h 572"/>
                  <a:gd name="T32" fmla="*/ 0 w 573"/>
                  <a:gd name="T33" fmla="*/ 286 h 572"/>
                  <a:gd name="T34" fmla="*/ 6 w 573"/>
                  <a:gd name="T35" fmla="*/ 229 h 572"/>
                  <a:gd name="T36" fmla="*/ 23 w 573"/>
                  <a:gd name="T37" fmla="*/ 175 h 572"/>
                  <a:gd name="T38" fmla="*/ 49 w 573"/>
                  <a:gd name="T39" fmla="*/ 126 h 572"/>
                  <a:gd name="T40" fmla="*/ 85 w 573"/>
                  <a:gd name="T41" fmla="*/ 84 h 572"/>
                  <a:gd name="T42" fmla="*/ 126 w 573"/>
                  <a:gd name="T43" fmla="*/ 49 h 572"/>
                  <a:gd name="T44" fmla="*/ 175 w 573"/>
                  <a:gd name="T45" fmla="*/ 22 h 572"/>
                  <a:gd name="T46" fmla="*/ 228 w 573"/>
                  <a:gd name="T47" fmla="*/ 5 h 572"/>
                  <a:gd name="T48" fmla="*/ 286 w 573"/>
                  <a:gd name="T49" fmla="*/ 0 h 572"/>
                  <a:gd name="T50" fmla="*/ 345 w 573"/>
                  <a:gd name="T51" fmla="*/ 5 h 572"/>
                  <a:gd name="T52" fmla="*/ 398 w 573"/>
                  <a:gd name="T53" fmla="*/ 22 h 572"/>
                  <a:gd name="T54" fmla="*/ 447 w 573"/>
                  <a:gd name="T55" fmla="*/ 49 h 572"/>
                  <a:gd name="T56" fmla="*/ 488 w 573"/>
                  <a:gd name="T57" fmla="*/ 84 h 572"/>
                  <a:gd name="T58" fmla="*/ 524 w 573"/>
                  <a:gd name="T59" fmla="*/ 126 h 572"/>
                  <a:gd name="T60" fmla="*/ 550 w 573"/>
                  <a:gd name="T61" fmla="*/ 175 h 572"/>
                  <a:gd name="T62" fmla="*/ 567 w 573"/>
                  <a:gd name="T63" fmla="*/ 229 h 572"/>
                  <a:gd name="T64" fmla="*/ 573 w 573"/>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2">
                    <a:moveTo>
                      <a:pt x="573" y="286"/>
                    </a:moveTo>
                    <a:lnTo>
                      <a:pt x="567" y="344"/>
                    </a:lnTo>
                    <a:lnTo>
                      <a:pt x="550" y="397"/>
                    </a:lnTo>
                    <a:lnTo>
                      <a:pt x="524" y="446"/>
                    </a:lnTo>
                    <a:lnTo>
                      <a:pt x="488" y="489"/>
                    </a:lnTo>
                    <a:lnTo>
                      <a:pt x="447" y="523"/>
                    </a:lnTo>
                    <a:lnTo>
                      <a:pt x="398"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8" y="22"/>
                    </a:lnTo>
                    <a:lnTo>
                      <a:pt x="447" y="49"/>
                    </a:lnTo>
                    <a:lnTo>
                      <a:pt x="488" y="84"/>
                    </a:lnTo>
                    <a:lnTo>
                      <a:pt x="524" y="126"/>
                    </a:lnTo>
                    <a:lnTo>
                      <a:pt x="550" y="175"/>
                    </a:lnTo>
                    <a:lnTo>
                      <a:pt x="567" y="229"/>
                    </a:lnTo>
                    <a:lnTo>
                      <a:pt x="573"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23" name="Freeform 722"/>
              <p:cNvSpPr>
                <a:spLocks/>
              </p:cNvSpPr>
              <p:nvPr/>
            </p:nvSpPr>
            <p:spPr bwMode="auto">
              <a:xfrm>
                <a:off x="13760" y="7406"/>
                <a:ext cx="221" cy="215"/>
              </a:xfrm>
              <a:custGeom>
                <a:avLst/>
                <a:gdLst>
                  <a:gd name="T0" fmla="*/ 572 w 572"/>
                  <a:gd name="T1" fmla="*/ 286 h 572"/>
                  <a:gd name="T2" fmla="*/ 567 w 572"/>
                  <a:gd name="T3" fmla="*/ 344 h 572"/>
                  <a:gd name="T4" fmla="*/ 550 w 572"/>
                  <a:gd name="T5" fmla="*/ 397 h 572"/>
                  <a:gd name="T6" fmla="*/ 523 w 572"/>
                  <a:gd name="T7" fmla="*/ 446 h 572"/>
                  <a:gd name="T8" fmla="*/ 488 w 572"/>
                  <a:gd name="T9" fmla="*/ 489 h 572"/>
                  <a:gd name="T10" fmla="*/ 446 w 572"/>
                  <a:gd name="T11" fmla="*/ 523 h 572"/>
                  <a:gd name="T12" fmla="*/ 397 w 572"/>
                  <a:gd name="T13" fmla="*/ 550 h 572"/>
                  <a:gd name="T14" fmla="*/ 345 w 572"/>
                  <a:gd name="T15" fmla="*/ 567 h 572"/>
                  <a:gd name="T16" fmla="*/ 286 w 572"/>
                  <a:gd name="T17" fmla="*/ 572 h 572"/>
                  <a:gd name="T18" fmla="*/ 228 w 572"/>
                  <a:gd name="T19" fmla="*/ 567 h 572"/>
                  <a:gd name="T20" fmla="*/ 175 w 572"/>
                  <a:gd name="T21" fmla="*/ 550 h 572"/>
                  <a:gd name="T22" fmla="*/ 126 w 572"/>
                  <a:gd name="T23" fmla="*/ 523 h 572"/>
                  <a:gd name="T24" fmla="*/ 85 w 572"/>
                  <a:gd name="T25" fmla="*/ 489 h 572"/>
                  <a:gd name="T26" fmla="*/ 49 w 572"/>
                  <a:gd name="T27" fmla="*/ 446 h 572"/>
                  <a:gd name="T28" fmla="*/ 23 w 572"/>
                  <a:gd name="T29" fmla="*/ 397 h 572"/>
                  <a:gd name="T30" fmla="*/ 6 w 572"/>
                  <a:gd name="T31" fmla="*/ 344 h 572"/>
                  <a:gd name="T32" fmla="*/ 0 w 572"/>
                  <a:gd name="T33" fmla="*/ 286 h 572"/>
                  <a:gd name="T34" fmla="*/ 6 w 572"/>
                  <a:gd name="T35" fmla="*/ 229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28 w 572"/>
                  <a:gd name="T47" fmla="*/ 5 h 572"/>
                  <a:gd name="T48" fmla="*/ 286 w 572"/>
                  <a:gd name="T49" fmla="*/ 0 h 572"/>
                  <a:gd name="T50" fmla="*/ 345 w 572"/>
                  <a:gd name="T51" fmla="*/ 5 h 572"/>
                  <a:gd name="T52" fmla="*/ 397 w 572"/>
                  <a:gd name="T53" fmla="*/ 22 h 572"/>
                  <a:gd name="T54" fmla="*/ 446 w 572"/>
                  <a:gd name="T55" fmla="*/ 49 h 572"/>
                  <a:gd name="T56" fmla="*/ 488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8" y="489"/>
                    </a:lnTo>
                    <a:lnTo>
                      <a:pt x="446" y="523"/>
                    </a:lnTo>
                    <a:lnTo>
                      <a:pt x="397"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3" y="126"/>
                    </a:lnTo>
                    <a:lnTo>
                      <a:pt x="550" y="175"/>
                    </a:lnTo>
                    <a:lnTo>
                      <a:pt x="567" y="229"/>
                    </a:lnTo>
                    <a:lnTo>
                      <a:pt x="572"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24" name="Freeform 723"/>
              <p:cNvSpPr>
                <a:spLocks/>
              </p:cNvSpPr>
              <p:nvPr/>
            </p:nvSpPr>
            <p:spPr bwMode="auto">
              <a:xfrm>
                <a:off x="13760" y="7406"/>
                <a:ext cx="221" cy="215"/>
              </a:xfrm>
              <a:custGeom>
                <a:avLst/>
                <a:gdLst>
                  <a:gd name="T0" fmla="*/ 572 w 572"/>
                  <a:gd name="T1" fmla="*/ 286 h 572"/>
                  <a:gd name="T2" fmla="*/ 567 w 572"/>
                  <a:gd name="T3" fmla="*/ 344 h 572"/>
                  <a:gd name="T4" fmla="*/ 550 w 572"/>
                  <a:gd name="T5" fmla="*/ 397 h 572"/>
                  <a:gd name="T6" fmla="*/ 523 w 572"/>
                  <a:gd name="T7" fmla="*/ 446 h 572"/>
                  <a:gd name="T8" fmla="*/ 488 w 572"/>
                  <a:gd name="T9" fmla="*/ 489 h 572"/>
                  <a:gd name="T10" fmla="*/ 446 w 572"/>
                  <a:gd name="T11" fmla="*/ 523 h 572"/>
                  <a:gd name="T12" fmla="*/ 397 w 572"/>
                  <a:gd name="T13" fmla="*/ 550 h 572"/>
                  <a:gd name="T14" fmla="*/ 345 w 572"/>
                  <a:gd name="T15" fmla="*/ 567 h 572"/>
                  <a:gd name="T16" fmla="*/ 286 w 572"/>
                  <a:gd name="T17" fmla="*/ 572 h 572"/>
                  <a:gd name="T18" fmla="*/ 228 w 572"/>
                  <a:gd name="T19" fmla="*/ 567 h 572"/>
                  <a:gd name="T20" fmla="*/ 175 w 572"/>
                  <a:gd name="T21" fmla="*/ 550 h 572"/>
                  <a:gd name="T22" fmla="*/ 126 w 572"/>
                  <a:gd name="T23" fmla="*/ 523 h 572"/>
                  <a:gd name="T24" fmla="*/ 85 w 572"/>
                  <a:gd name="T25" fmla="*/ 489 h 572"/>
                  <a:gd name="T26" fmla="*/ 49 w 572"/>
                  <a:gd name="T27" fmla="*/ 446 h 572"/>
                  <a:gd name="T28" fmla="*/ 23 w 572"/>
                  <a:gd name="T29" fmla="*/ 397 h 572"/>
                  <a:gd name="T30" fmla="*/ 6 w 572"/>
                  <a:gd name="T31" fmla="*/ 344 h 572"/>
                  <a:gd name="T32" fmla="*/ 0 w 572"/>
                  <a:gd name="T33" fmla="*/ 286 h 572"/>
                  <a:gd name="T34" fmla="*/ 6 w 572"/>
                  <a:gd name="T35" fmla="*/ 229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28 w 572"/>
                  <a:gd name="T47" fmla="*/ 5 h 572"/>
                  <a:gd name="T48" fmla="*/ 286 w 572"/>
                  <a:gd name="T49" fmla="*/ 0 h 572"/>
                  <a:gd name="T50" fmla="*/ 345 w 572"/>
                  <a:gd name="T51" fmla="*/ 5 h 572"/>
                  <a:gd name="T52" fmla="*/ 397 w 572"/>
                  <a:gd name="T53" fmla="*/ 22 h 572"/>
                  <a:gd name="T54" fmla="*/ 446 w 572"/>
                  <a:gd name="T55" fmla="*/ 49 h 572"/>
                  <a:gd name="T56" fmla="*/ 488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8" y="489"/>
                    </a:lnTo>
                    <a:lnTo>
                      <a:pt x="446" y="523"/>
                    </a:lnTo>
                    <a:lnTo>
                      <a:pt x="397"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3" y="126"/>
                    </a:lnTo>
                    <a:lnTo>
                      <a:pt x="550" y="175"/>
                    </a:lnTo>
                    <a:lnTo>
                      <a:pt x="567" y="229"/>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25" name="Freeform 724"/>
              <p:cNvSpPr>
                <a:spLocks/>
              </p:cNvSpPr>
              <p:nvPr/>
            </p:nvSpPr>
            <p:spPr bwMode="auto">
              <a:xfrm>
                <a:off x="12651" y="6394"/>
                <a:ext cx="236" cy="762"/>
              </a:xfrm>
              <a:custGeom>
                <a:avLst/>
                <a:gdLst>
                  <a:gd name="T0" fmla="*/ 610 w 610"/>
                  <a:gd name="T1" fmla="*/ 1843 h 2035"/>
                  <a:gd name="T2" fmla="*/ 605 w 610"/>
                  <a:gd name="T3" fmla="*/ 1886 h 2035"/>
                  <a:gd name="T4" fmla="*/ 588 w 610"/>
                  <a:gd name="T5" fmla="*/ 1928 h 2035"/>
                  <a:gd name="T6" fmla="*/ 561 w 610"/>
                  <a:gd name="T7" fmla="*/ 1963 h 2035"/>
                  <a:gd name="T8" fmla="*/ 529 w 610"/>
                  <a:gd name="T9" fmla="*/ 1993 h 2035"/>
                  <a:gd name="T10" fmla="*/ 490 w 610"/>
                  <a:gd name="T11" fmla="*/ 2016 h 2035"/>
                  <a:gd name="T12" fmla="*/ 448 w 610"/>
                  <a:gd name="T13" fmla="*/ 2029 h 2035"/>
                  <a:gd name="T14" fmla="*/ 403 w 610"/>
                  <a:gd name="T15" fmla="*/ 2035 h 2035"/>
                  <a:gd name="T16" fmla="*/ 358 w 610"/>
                  <a:gd name="T17" fmla="*/ 2029 h 2035"/>
                  <a:gd name="T18" fmla="*/ 316 w 610"/>
                  <a:gd name="T19" fmla="*/ 2016 h 2035"/>
                  <a:gd name="T20" fmla="*/ 277 w 610"/>
                  <a:gd name="T21" fmla="*/ 1993 h 2035"/>
                  <a:gd name="T22" fmla="*/ 245 w 610"/>
                  <a:gd name="T23" fmla="*/ 1963 h 2035"/>
                  <a:gd name="T24" fmla="*/ 218 w 610"/>
                  <a:gd name="T25" fmla="*/ 1928 h 2035"/>
                  <a:gd name="T26" fmla="*/ 202 w 610"/>
                  <a:gd name="T27" fmla="*/ 1886 h 2035"/>
                  <a:gd name="T28" fmla="*/ 196 w 610"/>
                  <a:gd name="T29" fmla="*/ 1843 h 2035"/>
                  <a:gd name="T30" fmla="*/ 196 w 610"/>
                  <a:gd name="T31" fmla="*/ 1837 h 2035"/>
                  <a:gd name="T32" fmla="*/ 196 w 610"/>
                  <a:gd name="T33" fmla="*/ 1818 h 2035"/>
                  <a:gd name="T34" fmla="*/ 196 w 610"/>
                  <a:gd name="T35" fmla="*/ 1788 h 2035"/>
                  <a:gd name="T36" fmla="*/ 196 w 610"/>
                  <a:gd name="T37" fmla="*/ 1750 h 2035"/>
                  <a:gd name="T38" fmla="*/ 196 w 610"/>
                  <a:gd name="T39" fmla="*/ 1703 h 2035"/>
                  <a:gd name="T40" fmla="*/ 196 w 610"/>
                  <a:gd name="T41" fmla="*/ 1652 h 2035"/>
                  <a:gd name="T42" fmla="*/ 196 w 610"/>
                  <a:gd name="T43" fmla="*/ 1596 h 2035"/>
                  <a:gd name="T44" fmla="*/ 196 w 610"/>
                  <a:gd name="T45" fmla="*/ 1536 h 2035"/>
                  <a:gd name="T46" fmla="*/ 196 w 610"/>
                  <a:gd name="T47" fmla="*/ 1475 h 2035"/>
                  <a:gd name="T48" fmla="*/ 196 w 610"/>
                  <a:gd name="T49" fmla="*/ 1413 h 2035"/>
                  <a:gd name="T50" fmla="*/ 196 w 610"/>
                  <a:gd name="T51" fmla="*/ 1355 h 2035"/>
                  <a:gd name="T52" fmla="*/ 196 w 610"/>
                  <a:gd name="T53" fmla="*/ 1298 h 2035"/>
                  <a:gd name="T54" fmla="*/ 196 w 610"/>
                  <a:gd name="T55" fmla="*/ 1246 h 2035"/>
                  <a:gd name="T56" fmla="*/ 196 w 610"/>
                  <a:gd name="T57" fmla="*/ 1199 h 2035"/>
                  <a:gd name="T58" fmla="*/ 196 w 610"/>
                  <a:gd name="T59" fmla="*/ 1161 h 2035"/>
                  <a:gd name="T60" fmla="*/ 196 w 610"/>
                  <a:gd name="T61" fmla="*/ 1131 h 2035"/>
                  <a:gd name="T62" fmla="*/ 196 w 610"/>
                  <a:gd name="T63" fmla="*/ 1112 h 2035"/>
                  <a:gd name="T64" fmla="*/ 196 w 610"/>
                  <a:gd name="T65" fmla="*/ 1104 h 2035"/>
                  <a:gd name="T66" fmla="*/ 156 w 610"/>
                  <a:gd name="T67" fmla="*/ 1101 h 2035"/>
                  <a:gd name="T68" fmla="*/ 122 w 610"/>
                  <a:gd name="T69" fmla="*/ 1087 h 2035"/>
                  <a:gd name="T70" fmla="*/ 90 w 610"/>
                  <a:gd name="T71" fmla="*/ 1065 h 2035"/>
                  <a:gd name="T72" fmla="*/ 64 w 610"/>
                  <a:gd name="T73" fmla="*/ 1038 h 2035"/>
                  <a:gd name="T74" fmla="*/ 41 w 610"/>
                  <a:gd name="T75" fmla="*/ 1004 h 2035"/>
                  <a:gd name="T76" fmla="*/ 25 w 610"/>
                  <a:gd name="T77" fmla="*/ 969 h 2035"/>
                  <a:gd name="T78" fmla="*/ 11 w 610"/>
                  <a:gd name="T79" fmla="*/ 927 h 2035"/>
                  <a:gd name="T80" fmla="*/ 2 w 610"/>
                  <a:gd name="T81" fmla="*/ 884 h 2035"/>
                  <a:gd name="T82" fmla="*/ 0 w 610"/>
                  <a:gd name="T83" fmla="*/ 841 h 2035"/>
                  <a:gd name="T84" fmla="*/ 0 w 610"/>
                  <a:gd name="T85" fmla="*/ 317 h 2035"/>
                  <a:gd name="T86" fmla="*/ 6 w 610"/>
                  <a:gd name="T87" fmla="*/ 260 h 2035"/>
                  <a:gd name="T88" fmla="*/ 19 w 610"/>
                  <a:gd name="T89" fmla="*/ 208 h 2035"/>
                  <a:gd name="T90" fmla="*/ 41 w 610"/>
                  <a:gd name="T91" fmla="*/ 159 h 2035"/>
                  <a:gd name="T92" fmla="*/ 73 w 610"/>
                  <a:gd name="T93" fmla="*/ 115 h 2035"/>
                  <a:gd name="T94" fmla="*/ 109 w 610"/>
                  <a:gd name="T95" fmla="*/ 76 h 2035"/>
                  <a:gd name="T96" fmla="*/ 153 w 610"/>
                  <a:gd name="T97" fmla="*/ 44 h 2035"/>
                  <a:gd name="T98" fmla="*/ 202 w 610"/>
                  <a:gd name="T99" fmla="*/ 21 h 2035"/>
                  <a:gd name="T100" fmla="*/ 254 w 610"/>
                  <a:gd name="T101" fmla="*/ 6 h 2035"/>
                  <a:gd name="T102" fmla="*/ 309 w 610"/>
                  <a:gd name="T103" fmla="*/ 0 h 2035"/>
                  <a:gd name="T104" fmla="*/ 363 w 610"/>
                  <a:gd name="T105" fmla="*/ 6 h 2035"/>
                  <a:gd name="T106" fmla="*/ 416 w 610"/>
                  <a:gd name="T107" fmla="*/ 21 h 2035"/>
                  <a:gd name="T108" fmla="*/ 463 w 610"/>
                  <a:gd name="T109" fmla="*/ 44 h 2035"/>
                  <a:gd name="T110" fmla="*/ 505 w 610"/>
                  <a:gd name="T111" fmla="*/ 76 h 2035"/>
                  <a:gd name="T112" fmla="*/ 540 w 610"/>
                  <a:gd name="T113" fmla="*/ 115 h 2035"/>
                  <a:gd name="T114" fmla="*/ 571 w 610"/>
                  <a:gd name="T115" fmla="*/ 159 h 2035"/>
                  <a:gd name="T116" fmla="*/ 591 w 610"/>
                  <a:gd name="T117" fmla="*/ 208 h 2035"/>
                  <a:gd name="T118" fmla="*/ 605 w 610"/>
                  <a:gd name="T119" fmla="*/ 260 h 2035"/>
                  <a:gd name="T120" fmla="*/ 610 w 610"/>
                  <a:gd name="T121" fmla="*/ 317 h 2035"/>
                  <a:gd name="T122" fmla="*/ 610 w 610"/>
                  <a:gd name="T123" fmla="*/ 1843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10" h="2035">
                    <a:moveTo>
                      <a:pt x="610" y="1843"/>
                    </a:moveTo>
                    <a:lnTo>
                      <a:pt x="605" y="1886"/>
                    </a:lnTo>
                    <a:lnTo>
                      <a:pt x="588" y="1928"/>
                    </a:lnTo>
                    <a:lnTo>
                      <a:pt x="561" y="1963"/>
                    </a:lnTo>
                    <a:lnTo>
                      <a:pt x="529" y="1993"/>
                    </a:lnTo>
                    <a:lnTo>
                      <a:pt x="490" y="2016"/>
                    </a:lnTo>
                    <a:lnTo>
                      <a:pt x="448" y="2029"/>
                    </a:lnTo>
                    <a:lnTo>
                      <a:pt x="403" y="2035"/>
                    </a:lnTo>
                    <a:lnTo>
                      <a:pt x="358" y="2029"/>
                    </a:lnTo>
                    <a:lnTo>
                      <a:pt x="316" y="2016"/>
                    </a:lnTo>
                    <a:lnTo>
                      <a:pt x="277" y="1993"/>
                    </a:lnTo>
                    <a:lnTo>
                      <a:pt x="245" y="1963"/>
                    </a:lnTo>
                    <a:lnTo>
                      <a:pt x="218" y="1928"/>
                    </a:lnTo>
                    <a:lnTo>
                      <a:pt x="202" y="1886"/>
                    </a:lnTo>
                    <a:lnTo>
                      <a:pt x="196" y="1843"/>
                    </a:lnTo>
                    <a:lnTo>
                      <a:pt x="196" y="1837"/>
                    </a:lnTo>
                    <a:lnTo>
                      <a:pt x="196" y="1818"/>
                    </a:lnTo>
                    <a:lnTo>
                      <a:pt x="196" y="1788"/>
                    </a:lnTo>
                    <a:lnTo>
                      <a:pt x="196" y="1750"/>
                    </a:lnTo>
                    <a:lnTo>
                      <a:pt x="196" y="1703"/>
                    </a:lnTo>
                    <a:lnTo>
                      <a:pt x="196" y="1652"/>
                    </a:lnTo>
                    <a:lnTo>
                      <a:pt x="196" y="1596"/>
                    </a:lnTo>
                    <a:lnTo>
                      <a:pt x="196" y="1536"/>
                    </a:lnTo>
                    <a:lnTo>
                      <a:pt x="196" y="1475"/>
                    </a:lnTo>
                    <a:lnTo>
                      <a:pt x="196" y="1413"/>
                    </a:lnTo>
                    <a:lnTo>
                      <a:pt x="196" y="1355"/>
                    </a:lnTo>
                    <a:lnTo>
                      <a:pt x="196" y="1298"/>
                    </a:lnTo>
                    <a:lnTo>
                      <a:pt x="196" y="1246"/>
                    </a:lnTo>
                    <a:lnTo>
                      <a:pt x="196" y="1199"/>
                    </a:lnTo>
                    <a:lnTo>
                      <a:pt x="196" y="1161"/>
                    </a:lnTo>
                    <a:lnTo>
                      <a:pt x="196" y="1131"/>
                    </a:lnTo>
                    <a:lnTo>
                      <a:pt x="196" y="1112"/>
                    </a:lnTo>
                    <a:lnTo>
                      <a:pt x="196" y="1104"/>
                    </a:lnTo>
                    <a:lnTo>
                      <a:pt x="156" y="1101"/>
                    </a:lnTo>
                    <a:lnTo>
                      <a:pt x="122" y="1087"/>
                    </a:lnTo>
                    <a:lnTo>
                      <a:pt x="90" y="1065"/>
                    </a:lnTo>
                    <a:lnTo>
                      <a:pt x="64" y="1038"/>
                    </a:lnTo>
                    <a:lnTo>
                      <a:pt x="41" y="1004"/>
                    </a:lnTo>
                    <a:lnTo>
                      <a:pt x="25" y="969"/>
                    </a:lnTo>
                    <a:lnTo>
                      <a:pt x="11" y="927"/>
                    </a:lnTo>
                    <a:lnTo>
                      <a:pt x="2" y="884"/>
                    </a:lnTo>
                    <a:lnTo>
                      <a:pt x="0" y="841"/>
                    </a:lnTo>
                    <a:lnTo>
                      <a:pt x="0" y="317"/>
                    </a:lnTo>
                    <a:lnTo>
                      <a:pt x="6" y="260"/>
                    </a:lnTo>
                    <a:lnTo>
                      <a:pt x="19" y="208"/>
                    </a:lnTo>
                    <a:lnTo>
                      <a:pt x="41" y="159"/>
                    </a:lnTo>
                    <a:lnTo>
                      <a:pt x="73" y="115"/>
                    </a:lnTo>
                    <a:lnTo>
                      <a:pt x="109" y="76"/>
                    </a:lnTo>
                    <a:lnTo>
                      <a:pt x="153" y="44"/>
                    </a:lnTo>
                    <a:lnTo>
                      <a:pt x="202" y="21"/>
                    </a:lnTo>
                    <a:lnTo>
                      <a:pt x="254" y="6"/>
                    </a:lnTo>
                    <a:lnTo>
                      <a:pt x="309" y="0"/>
                    </a:lnTo>
                    <a:lnTo>
                      <a:pt x="363" y="6"/>
                    </a:lnTo>
                    <a:lnTo>
                      <a:pt x="416" y="21"/>
                    </a:lnTo>
                    <a:lnTo>
                      <a:pt x="463" y="44"/>
                    </a:lnTo>
                    <a:lnTo>
                      <a:pt x="505" y="76"/>
                    </a:lnTo>
                    <a:lnTo>
                      <a:pt x="540" y="115"/>
                    </a:lnTo>
                    <a:lnTo>
                      <a:pt x="571" y="159"/>
                    </a:lnTo>
                    <a:lnTo>
                      <a:pt x="591" y="208"/>
                    </a:lnTo>
                    <a:lnTo>
                      <a:pt x="605" y="260"/>
                    </a:lnTo>
                    <a:lnTo>
                      <a:pt x="610" y="317"/>
                    </a:lnTo>
                    <a:lnTo>
                      <a:pt x="610" y="1843"/>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26" name="Freeform 725"/>
              <p:cNvSpPr>
                <a:spLocks/>
              </p:cNvSpPr>
              <p:nvPr/>
            </p:nvSpPr>
            <p:spPr bwMode="auto">
              <a:xfrm>
                <a:off x="12651" y="6394"/>
                <a:ext cx="236" cy="762"/>
              </a:xfrm>
              <a:custGeom>
                <a:avLst/>
                <a:gdLst>
                  <a:gd name="T0" fmla="*/ 610 w 610"/>
                  <a:gd name="T1" fmla="*/ 1843 h 2035"/>
                  <a:gd name="T2" fmla="*/ 605 w 610"/>
                  <a:gd name="T3" fmla="*/ 1886 h 2035"/>
                  <a:gd name="T4" fmla="*/ 588 w 610"/>
                  <a:gd name="T5" fmla="*/ 1928 h 2035"/>
                  <a:gd name="T6" fmla="*/ 561 w 610"/>
                  <a:gd name="T7" fmla="*/ 1963 h 2035"/>
                  <a:gd name="T8" fmla="*/ 529 w 610"/>
                  <a:gd name="T9" fmla="*/ 1993 h 2035"/>
                  <a:gd name="T10" fmla="*/ 490 w 610"/>
                  <a:gd name="T11" fmla="*/ 2016 h 2035"/>
                  <a:gd name="T12" fmla="*/ 448 w 610"/>
                  <a:gd name="T13" fmla="*/ 2029 h 2035"/>
                  <a:gd name="T14" fmla="*/ 403 w 610"/>
                  <a:gd name="T15" fmla="*/ 2035 h 2035"/>
                  <a:gd name="T16" fmla="*/ 358 w 610"/>
                  <a:gd name="T17" fmla="*/ 2029 h 2035"/>
                  <a:gd name="T18" fmla="*/ 316 w 610"/>
                  <a:gd name="T19" fmla="*/ 2016 h 2035"/>
                  <a:gd name="T20" fmla="*/ 277 w 610"/>
                  <a:gd name="T21" fmla="*/ 1993 h 2035"/>
                  <a:gd name="T22" fmla="*/ 245 w 610"/>
                  <a:gd name="T23" fmla="*/ 1963 h 2035"/>
                  <a:gd name="T24" fmla="*/ 218 w 610"/>
                  <a:gd name="T25" fmla="*/ 1928 h 2035"/>
                  <a:gd name="T26" fmla="*/ 202 w 610"/>
                  <a:gd name="T27" fmla="*/ 1886 h 2035"/>
                  <a:gd name="T28" fmla="*/ 196 w 610"/>
                  <a:gd name="T29" fmla="*/ 1843 h 2035"/>
                  <a:gd name="T30" fmla="*/ 196 w 610"/>
                  <a:gd name="T31" fmla="*/ 1837 h 2035"/>
                  <a:gd name="T32" fmla="*/ 196 w 610"/>
                  <a:gd name="T33" fmla="*/ 1818 h 2035"/>
                  <a:gd name="T34" fmla="*/ 196 w 610"/>
                  <a:gd name="T35" fmla="*/ 1788 h 2035"/>
                  <a:gd name="T36" fmla="*/ 196 w 610"/>
                  <a:gd name="T37" fmla="*/ 1750 h 2035"/>
                  <a:gd name="T38" fmla="*/ 196 w 610"/>
                  <a:gd name="T39" fmla="*/ 1703 h 2035"/>
                  <a:gd name="T40" fmla="*/ 196 w 610"/>
                  <a:gd name="T41" fmla="*/ 1652 h 2035"/>
                  <a:gd name="T42" fmla="*/ 196 w 610"/>
                  <a:gd name="T43" fmla="*/ 1596 h 2035"/>
                  <a:gd name="T44" fmla="*/ 196 w 610"/>
                  <a:gd name="T45" fmla="*/ 1536 h 2035"/>
                  <a:gd name="T46" fmla="*/ 196 w 610"/>
                  <a:gd name="T47" fmla="*/ 1475 h 2035"/>
                  <a:gd name="T48" fmla="*/ 196 w 610"/>
                  <a:gd name="T49" fmla="*/ 1413 h 2035"/>
                  <a:gd name="T50" fmla="*/ 196 w 610"/>
                  <a:gd name="T51" fmla="*/ 1355 h 2035"/>
                  <a:gd name="T52" fmla="*/ 196 w 610"/>
                  <a:gd name="T53" fmla="*/ 1298 h 2035"/>
                  <a:gd name="T54" fmla="*/ 196 w 610"/>
                  <a:gd name="T55" fmla="*/ 1246 h 2035"/>
                  <a:gd name="T56" fmla="*/ 196 w 610"/>
                  <a:gd name="T57" fmla="*/ 1199 h 2035"/>
                  <a:gd name="T58" fmla="*/ 196 w 610"/>
                  <a:gd name="T59" fmla="*/ 1161 h 2035"/>
                  <a:gd name="T60" fmla="*/ 196 w 610"/>
                  <a:gd name="T61" fmla="*/ 1131 h 2035"/>
                  <a:gd name="T62" fmla="*/ 196 w 610"/>
                  <a:gd name="T63" fmla="*/ 1112 h 2035"/>
                  <a:gd name="T64" fmla="*/ 196 w 610"/>
                  <a:gd name="T65" fmla="*/ 1104 h 2035"/>
                  <a:gd name="T66" fmla="*/ 156 w 610"/>
                  <a:gd name="T67" fmla="*/ 1101 h 2035"/>
                  <a:gd name="T68" fmla="*/ 122 w 610"/>
                  <a:gd name="T69" fmla="*/ 1087 h 2035"/>
                  <a:gd name="T70" fmla="*/ 90 w 610"/>
                  <a:gd name="T71" fmla="*/ 1065 h 2035"/>
                  <a:gd name="T72" fmla="*/ 64 w 610"/>
                  <a:gd name="T73" fmla="*/ 1038 h 2035"/>
                  <a:gd name="T74" fmla="*/ 41 w 610"/>
                  <a:gd name="T75" fmla="*/ 1004 h 2035"/>
                  <a:gd name="T76" fmla="*/ 25 w 610"/>
                  <a:gd name="T77" fmla="*/ 969 h 2035"/>
                  <a:gd name="T78" fmla="*/ 11 w 610"/>
                  <a:gd name="T79" fmla="*/ 927 h 2035"/>
                  <a:gd name="T80" fmla="*/ 2 w 610"/>
                  <a:gd name="T81" fmla="*/ 884 h 2035"/>
                  <a:gd name="T82" fmla="*/ 0 w 610"/>
                  <a:gd name="T83" fmla="*/ 841 h 2035"/>
                  <a:gd name="T84" fmla="*/ 0 w 610"/>
                  <a:gd name="T85" fmla="*/ 317 h 2035"/>
                  <a:gd name="T86" fmla="*/ 6 w 610"/>
                  <a:gd name="T87" fmla="*/ 260 h 2035"/>
                  <a:gd name="T88" fmla="*/ 19 w 610"/>
                  <a:gd name="T89" fmla="*/ 208 h 2035"/>
                  <a:gd name="T90" fmla="*/ 41 w 610"/>
                  <a:gd name="T91" fmla="*/ 159 h 2035"/>
                  <a:gd name="T92" fmla="*/ 73 w 610"/>
                  <a:gd name="T93" fmla="*/ 115 h 2035"/>
                  <a:gd name="T94" fmla="*/ 109 w 610"/>
                  <a:gd name="T95" fmla="*/ 76 h 2035"/>
                  <a:gd name="T96" fmla="*/ 153 w 610"/>
                  <a:gd name="T97" fmla="*/ 44 h 2035"/>
                  <a:gd name="T98" fmla="*/ 202 w 610"/>
                  <a:gd name="T99" fmla="*/ 21 h 2035"/>
                  <a:gd name="T100" fmla="*/ 254 w 610"/>
                  <a:gd name="T101" fmla="*/ 6 h 2035"/>
                  <a:gd name="T102" fmla="*/ 309 w 610"/>
                  <a:gd name="T103" fmla="*/ 0 h 2035"/>
                  <a:gd name="T104" fmla="*/ 363 w 610"/>
                  <a:gd name="T105" fmla="*/ 6 h 2035"/>
                  <a:gd name="T106" fmla="*/ 416 w 610"/>
                  <a:gd name="T107" fmla="*/ 21 h 2035"/>
                  <a:gd name="T108" fmla="*/ 463 w 610"/>
                  <a:gd name="T109" fmla="*/ 44 h 2035"/>
                  <a:gd name="T110" fmla="*/ 505 w 610"/>
                  <a:gd name="T111" fmla="*/ 76 h 2035"/>
                  <a:gd name="T112" fmla="*/ 540 w 610"/>
                  <a:gd name="T113" fmla="*/ 115 h 2035"/>
                  <a:gd name="T114" fmla="*/ 571 w 610"/>
                  <a:gd name="T115" fmla="*/ 159 h 2035"/>
                  <a:gd name="T116" fmla="*/ 591 w 610"/>
                  <a:gd name="T117" fmla="*/ 208 h 2035"/>
                  <a:gd name="T118" fmla="*/ 605 w 610"/>
                  <a:gd name="T119" fmla="*/ 260 h 2035"/>
                  <a:gd name="T120" fmla="*/ 610 w 610"/>
                  <a:gd name="T121" fmla="*/ 317 h 2035"/>
                  <a:gd name="T122" fmla="*/ 610 w 610"/>
                  <a:gd name="T123" fmla="*/ 1843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10" h="2035">
                    <a:moveTo>
                      <a:pt x="610" y="1843"/>
                    </a:moveTo>
                    <a:lnTo>
                      <a:pt x="605" y="1886"/>
                    </a:lnTo>
                    <a:lnTo>
                      <a:pt x="588" y="1928"/>
                    </a:lnTo>
                    <a:lnTo>
                      <a:pt x="561" y="1963"/>
                    </a:lnTo>
                    <a:lnTo>
                      <a:pt x="529" y="1993"/>
                    </a:lnTo>
                    <a:lnTo>
                      <a:pt x="490" y="2016"/>
                    </a:lnTo>
                    <a:lnTo>
                      <a:pt x="448" y="2029"/>
                    </a:lnTo>
                    <a:lnTo>
                      <a:pt x="403" y="2035"/>
                    </a:lnTo>
                    <a:lnTo>
                      <a:pt x="358" y="2029"/>
                    </a:lnTo>
                    <a:lnTo>
                      <a:pt x="316" y="2016"/>
                    </a:lnTo>
                    <a:lnTo>
                      <a:pt x="277" y="1993"/>
                    </a:lnTo>
                    <a:lnTo>
                      <a:pt x="245" y="1963"/>
                    </a:lnTo>
                    <a:lnTo>
                      <a:pt x="218" y="1928"/>
                    </a:lnTo>
                    <a:lnTo>
                      <a:pt x="202" y="1886"/>
                    </a:lnTo>
                    <a:lnTo>
                      <a:pt x="196" y="1843"/>
                    </a:lnTo>
                    <a:lnTo>
                      <a:pt x="196" y="1837"/>
                    </a:lnTo>
                    <a:lnTo>
                      <a:pt x="196" y="1818"/>
                    </a:lnTo>
                    <a:lnTo>
                      <a:pt x="196" y="1788"/>
                    </a:lnTo>
                    <a:lnTo>
                      <a:pt x="196" y="1750"/>
                    </a:lnTo>
                    <a:lnTo>
                      <a:pt x="196" y="1703"/>
                    </a:lnTo>
                    <a:lnTo>
                      <a:pt x="196" y="1652"/>
                    </a:lnTo>
                    <a:lnTo>
                      <a:pt x="196" y="1596"/>
                    </a:lnTo>
                    <a:lnTo>
                      <a:pt x="196" y="1536"/>
                    </a:lnTo>
                    <a:lnTo>
                      <a:pt x="196" y="1475"/>
                    </a:lnTo>
                    <a:lnTo>
                      <a:pt x="196" y="1413"/>
                    </a:lnTo>
                    <a:lnTo>
                      <a:pt x="196" y="1355"/>
                    </a:lnTo>
                    <a:lnTo>
                      <a:pt x="196" y="1298"/>
                    </a:lnTo>
                    <a:lnTo>
                      <a:pt x="196" y="1246"/>
                    </a:lnTo>
                    <a:lnTo>
                      <a:pt x="196" y="1199"/>
                    </a:lnTo>
                    <a:lnTo>
                      <a:pt x="196" y="1161"/>
                    </a:lnTo>
                    <a:lnTo>
                      <a:pt x="196" y="1131"/>
                    </a:lnTo>
                    <a:lnTo>
                      <a:pt x="196" y="1112"/>
                    </a:lnTo>
                    <a:lnTo>
                      <a:pt x="196" y="1104"/>
                    </a:lnTo>
                    <a:lnTo>
                      <a:pt x="156" y="1101"/>
                    </a:lnTo>
                    <a:lnTo>
                      <a:pt x="122" y="1087"/>
                    </a:lnTo>
                    <a:lnTo>
                      <a:pt x="90" y="1065"/>
                    </a:lnTo>
                    <a:lnTo>
                      <a:pt x="64" y="1038"/>
                    </a:lnTo>
                    <a:lnTo>
                      <a:pt x="41" y="1004"/>
                    </a:lnTo>
                    <a:lnTo>
                      <a:pt x="25" y="969"/>
                    </a:lnTo>
                    <a:lnTo>
                      <a:pt x="11" y="927"/>
                    </a:lnTo>
                    <a:lnTo>
                      <a:pt x="2" y="884"/>
                    </a:lnTo>
                    <a:lnTo>
                      <a:pt x="0" y="841"/>
                    </a:lnTo>
                    <a:lnTo>
                      <a:pt x="0" y="317"/>
                    </a:lnTo>
                    <a:lnTo>
                      <a:pt x="6" y="260"/>
                    </a:lnTo>
                    <a:lnTo>
                      <a:pt x="19" y="208"/>
                    </a:lnTo>
                    <a:lnTo>
                      <a:pt x="41" y="159"/>
                    </a:lnTo>
                    <a:lnTo>
                      <a:pt x="73" y="115"/>
                    </a:lnTo>
                    <a:lnTo>
                      <a:pt x="109" y="76"/>
                    </a:lnTo>
                    <a:lnTo>
                      <a:pt x="153" y="44"/>
                    </a:lnTo>
                    <a:lnTo>
                      <a:pt x="202" y="21"/>
                    </a:lnTo>
                    <a:lnTo>
                      <a:pt x="254" y="6"/>
                    </a:lnTo>
                    <a:lnTo>
                      <a:pt x="309" y="0"/>
                    </a:lnTo>
                    <a:lnTo>
                      <a:pt x="363" y="6"/>
                    </a:lnTo>
                    <a:lnTo>
                      <a:pt x="416" y="21"/>
                    </a:lnTo>
                    <a:lnTo>
                      <a:pt x="463" y="44"/>
                    </a:lnTo>
                    <a:lnTo>
                      <a:pt x="505" y="76"/>
                    </a:lnTo>
                    <a:lnTo>
                      <a:pt x="540" y="115"/>
                    </a:lnTo>
                    <a:lnTo>
                      <a:pt x="571" y="159"/>
                    </a:lnTo>
                    <a:lnTo>
                      <a:pt x="591" y="208"/>
                    </a:lnTo>
                    <a:lnTo>
                      <a:pt x="605" y="260"/>
                    </a:lnTo>
                    <a:lnTo>
                      <a:pt x="610" y="317"/>
                    </a:lnTo>
                    <a:lnTo>
                      <a:pt x="610" y="184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985">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27" name="Freeform 726"/>
              <p:cNvSpPr>
                <a:spLocks/>
              </p:cNvSpPr>
              <p:nvPr/>
            </p:nvSpPr>
            <p:spPr bwMode="auto">
              <a:xfrm>
                <a:off x="12657" y="6148"/>
                <a:ext cx="221" cy="214"/>
              </a:xfrm>
              <a:custGeom>
                <a:avLst/>
                <a:gdLst>
                  <a:gd name="T0" fmla="*/ 573 w 573"/>
                  <a:gd name="T1" fmla="*/ 286 h 573"/>
                  <a:gd name="T2" fmla="*/ 567 w 573"/>
                  <a:gd name="T3" fmla="*/ 345 h 573"/>
                  <a:gd name="T4" fmla="*/ 550 w 573"/>
                  <a:gd name="T5" fmla="*/ 397 h 573"/>
                  <a:gd name="T6" fmla="*/ 524 w 573"/>
                  <a:gd name="T7" fmla="*/ 446 h 573"/>
                  <a:gd name="T8" fmla="*/ 488 w 573"/>
                  <a:gd name="T9" fmla="*/ 488 h 573"/>
                  <a:gd name="T10" fmla="*/ 446 w 573"/>
                  <a:gd name="T11" fmla="*/ 524 h 573"/>
                  <a:gd name="T12" fmla="*/ 397 w 573"/>
                  <a:gd name="T13" fmla="*/ 550 h 573"/>
                  <a:gd name="T14" fmla="*/ 345 w 573"/>
                  <a:gd name="T15" fmla="*/ 567 h 573"/>
                  <a:gd name="T16" fmla="*/ 286 w 573"/>
                  <a:gd name="T17" fmla="*/ 573 h 573"/>
                  <a:gd name="T18" fmla="*/ 228 w 573"/>
                  <a:gd name="T19" fmla="*/ 567 h 573"/>
                  <a:gd name="T20" fmla="*/ 175 w 573"/>
                  <a:gd name="T21" fmla="*/ 550 h 573"/>
                  <a:gd name="T22" fmla="*/ 126 w 573"/>
                  <a:gd name="T23" fmla="*/ 524 h 573"/>
                  <a:gd name="T24" fmla="*/ 85 w 573"/>
                  <a:gd name="T25" fmla="*/ 488 h 573"/>
                  <a:gd name="T26" fmla="*/ 49 w 573"/>
                  <a:gd name="T27" fmla="*/ 446 h 573"/>
                  <a:gd name="T28" fmla="*/ 23 w 573"/>
                  <a:gd name="T29" fmla="*/ 397 h 573"/>
                  <a:gd name="T30" fmla="*/ 6 w 573"/>
                  <a:gd name="T31" fmla="*/ 345 h 573"/>
                  <a:gd name="T32" fmla="*/ 0 w 573"/>
                  <a:gd name="T33" fmla="*/ 286 h 573"/>
                  <a:gd name="T34" fmla="*/ 6 w 573"/>
                  <a:gd name="T35" fmla="*/ 228 h 573"/>
                  <a:gd name="T36" fmla="*/ 23 w 573"/>
                  <a:gd name="T37" fmla="*/ 175 h 573"/>
                  <a:gd name="T38" fmla="*/ 49 w 573"/>
                  <a:gd name="T39" fmla="*/ 126 h 573"/>
                  <a:gd name="T40" fmla="*/ 85 w 573"/>
                  <a:gd name="T41" fmla="*/ 85 h 573"/>
                  <a:gd name="T42" fmla="*/ 126 w 573"/>
                  <a:gd name="T43" fmla="*/ 49 h 573"/>
                  <a:gd name="T44" fmla="*/ 175 w 573"/>
                  <a:gd name="T45" fmla="*/ 22 h 573"/>
                  <a:gd name="T46" fmla="*/ 228 w 573"/>
                  <a:gd name="T47" fmla="*/ 6 h 573"/>
                  <a:gd name="T48" fmla="*/ 286 w 573"/>
                  <a:gd name="T49" fmla="*/ 0 h 573"/>
                  <a:gd name="T50" fmla="*/ 345 w 573"/>
                  <a:gd name="T51" fmla="*/ 6 h 573"/>
                  <a:gd name="T52" fmla="*/ 397 w 573"/>
                  <a:gd name="T53" fmla="*/ 22 h 573"/>
                  <a:gd name="T54" fmla="*/ 446 w 573"/>
                  <a:gd name="T55" fmla="*/ 49 h 573"/>
                  <a:gd name="T56" fmla="*/ 488 w 573"/>
                  <a:gd name="T57" fmla="*/ 85 h 573"/>
                  <a:gd name="T58" fmla="*/ 524 w 573"/>
                  <a:gd name="T59" fmla="*/ 126 h 573"/>
                  <a:gd name="T60" fmla="*/ 550 w 573"/>
                  <a:gd name="T61" fmla="*/ 175 h 573"/>
                  <a:gd name="T62" fmla="*/ 567 w 573"/>
                  <a:gd name="T63" fmla="*/ 228 h 573"/>
                  <a:gd name="T64" fmla="*/ 573 w 573"/>
                  <a:gd name="T65" fmla="*/ 286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3">
                    <a:moveTo>
                      <a:pt x="573" y="286"/>
                    </a:moveTo>
                    <a:lnTo>
                      <a:pt x="567" y="345"/>
                    </a:lnTo>
                    <a:lnTo>
                      <a:pt x="550" y="397"/>
                    </a:lnTo>
                    <a:lnTo>
                      <a:pt x="524" y="446"/>
                    </a:lnTo>
                    <a:lnTo>
                      <a:pt x="488" y="488"/>
                    </a:lnTo>
                    <a:lnTo>
                      <a:pt x="446" y="524"/>
                    </a:lnTo>
                    <a:lnTo>
                      <a:pt x="397" y="550"/>
                    </a:lnTo>
                    <a:lnTo>
                      <a:pt x="345" y="567"/>
                    </a:lnTo>
                    <a:lnTo>
                      <a:pt x="286" y="573"/>
                    </a:lnTo>
                    <a:lnTo>
                      <a:pt x="228" y="567"/>
                    </a:lnTo>
                    <a:lnTo>
                      <a:pt x="175" y="550"/>
                    </a:lnTo>
                    <a:lnTo>
                      <a:pt x="126" y="524"/>
                    </a:lnTo>
                    <a:lnTo>
                      <a:pt x="85" y="488"/>
                    </a:lnTo>
                    <a:lnTo>
                      <a:pt x="49" y="446"/>
                    </a:lnTo>
                    <a:lnTo>
                      <a:pt x="23" y="397"/>
                    </a:lnTo>
                    <a:lnTo>
                      <a:pt x="6" y="345"/>
                    </a:lnTo>
                    <a:lnTo>
                      <a:pt x="0" y="286"/>
                    </a:lnTo>
                    <a:lnTo>
                      <a:pt x="6" y="228"/>
                    </a:lnTo>
                    <a:lnTo>
                      <a:pt x="23" y="175"/>
                    </a:lnTo>
                    <a:lnTo>
                      <a:pt x="49" y="126"/>
                    </a:lnTo>
                    <a:lnTo>
                      <a:pt x="85" y="85"/>
                    </a:lnTo>
                    <a:lnTo>
                      <a:pt x="126" y="49"/>
                    </a:lnTo>
                    <a:lnTo>
                      <a:pt x="175" y="22"/>
                    </a:lnTo>
                    <a:lnTo>
                      <a:pt x="228" y="6"/>
                    </a:lnTo>
                    <a:lnTo>
                      <a:pt x="286" y="0"/>
                    </a:lnTo>
                    <a:lnTo>
                      <a:pt x="345" y="6"/>
                    </a:lnTo>
                    <a:lnTo>
                      <a:pt x="397" y="22"/>
                    </a:lnTo>
                    <a:lnTo>
                      <a:pt x="446" y="49"/>
                    </a:lnTo>
                    <a:lnTo>
                      <a:pt x="488" y="85"/>
                    </a:lnTo>
                    <a:lnTo>
                      <a:pt x="524" y="126"/>
                    </a:lnTo>
                    <a:lnTo>
                      <a:pt x="550" y="175"/>
                    </a:lnTo>
                    <a:lnTo>
                      <a:pt x="567" y="228"/>
                    </a:lnTo>
                    <a:lnTo>
                      <a:pt x="573" y="28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728" name="Freeform 727"/>
              <p:cNvSpPr>
                <a:spLocks/>
              </p:cNvSpPr>
              <p:nvPr/>
            </p:nvSpPr>
            <p:spPr bwMode="auto">
              <a:xfrm>
                <a:off x="12657" y="6148"/>
                <a:ext cx="221" cy="214"/>
              </a:xfrm>
              <a:custGeom>
                <a:avLst/>
                <a:gdLst>
                  <a:gd name="T0" fmla="*/ 573 w 573"/>
                  <a:gd name="T1" fmla="*/ 286 h 573"/>
                  <a:gd name="T2" fmla="*/ 567 w 573"/>
                  <a:gd name="T3" fmla="*/ 345 h 573"/>
                  <a:gd name="T4" fmla="*/ 550 w 573"/>
                  <a:gd name="T5" fmla="*/ 397 h 573"/>
                  <a:gd name="T6" fmla="*/ 524 w 573"/>
                  <a:gd name="T7" fmla="*/ 446 h 573"/>
                  <a:gd name="T8" fmla="*/ 488 w 573"/>
                  <a:gd name="T9" fmla="*/ 488 h 573"/>
                  <a:gd name="T10" fmla="*/ 446 w 573"/>
                  <a:gd name="T11" fmla="*/ 524 h 573"/>
                  <a:gd name="T12" fmla="*/ 397 w 573"/>
                  <a:gd name="T13" fmla="*/ 550 h 573"/>
                  <a:gd name="T14" fmla="*/ 345 w 573"/>
                  <a:gd name="T15" fmla="*/ 567 h 573"/>
                  <a:gd name="T16" fmla="*/ 286 w 573"/>
                  <a:gd name="T17" fmla="*/ 573 h 573"/>
                  <a:gd name="T18" fmla="*/ 228 w 573"/>
                  <a:gd name="T19" fmla="*/ 567 h 573"/>
                  <a:gd name="T20" fmla="*/ 175 w 573"/>
                  <a:gd name="T21" fmla="*/ 550 h 573"/>
                  <a:gd name="T22" fmla="*/ 126 w 573"/>
                  <a:gd name="T23" fmla="*/ 524 h 573"/>
                  <a:gd name="T24" fmla="*/ 85 w 573"/>
                  <a:gd name="T25" fmla="*/ 488 h 573"/>
                  <a:gd name="T26" fmla="*/ 49 w 573"/>
                  <a:gd name="T27" fmla="*/ 446 h 573"/>
                  <a:gd name="T28" fmla="*/ 23 w 573"/>
                  <a:gd name="T29" fmla="*/ 397 h 573"/>
                  <a:gd name="T30" fmla="*/ 6 w 573"/>
                  <a:gd name="T31" fmla="*/ 345 h 573"/>
                  <a:gd name="T32" fmla="*/ 0 w 573"/>
                  <a:gd name="T33" fmla="*/ 286 h 573"/>
                  <a:gd name="T34" fmla="*/ 6 w 573"/>
                  <a:gd name="T35" fmla="*/ 228 h 573"/>
                  <a:gd name="T36" fmla="*/ 23 w 573"/>
                  <a:gd name="T37" fmla="*/ 175 h 573"/>
                  <a:gd name="T38" fmla="*/ 49 w 573"/>
                  <a:gd name="T39" fmla="*/ 126 h 573"/>
                  <a:gd name="T40" fmla="*/ 85 w 573"/>
                  <a:gd name="T41" fmla="*/ 85 h 573"/>
                  <a:gd name="T42" fmla="*/ 126 w 573"/>
                  <a:gd name="T43" fmla="*/ 49 h 573"/>
                  <a:gd name="T44" fmla="*/ 175 w 573"/>
                  <a:gd name="T45" fmla="*/ 22 h 573"/>
                  <a:gd name="T46" fmla="*/ 228 w 573"/>
                  <a:gd name="T47" fmla="*/ 6 h 573"/>
                  <a:gd name="T48" fmla="*/ 286 w 573"/>
                  <a:gd name="T49" fmla="*/ 0 h 573"/>
                  <a:gd name="T50" fmla="*/ 345 w 573"/>
                  <a:gd name="T51" fmla="*/ 6 h 573"/>
                  <a:gd name="T52" fmla="*/ 397 w 573"/>
                  <a:gd name="T53" fmla="*/ 22 h 573"/>
                  <a:gd name="T54" fmla="*/ 446 w 573"/>
                  <a:gd name="T55" fmla="*/ 49 h 573"/>
                  <a:gd name="T56" fmla="*/ 488 w 573"/>
                  <a:gd name="T57" fmla="*/ 85 h 573"/>
                  <a:gd name="T58" fmla="*/ 524 w 573"/>
                  <a:gd name="T59" fmla="*/ 126 h 573"/>
                  <a:gd name="T60" fmla="*/ 550 w 573"/>
                  <a:gd name="T61" fmla="*/ 175 h 573"/>
                  <a:gd name="T62" fmla="*/ 567 w 573"/>
                  <a:gd name="T63" fmla="*/ 228 h 573"/>
                  <a:gd name="T64" fmla="*/ 573 w 573"/>
                  <a:gd name="T65" fmla="*/ 286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3" h="573">
                    <a:moveTo>
                      <a:pt x="573" y="286"/>
                    </a:moveTo>
                    <a:lnTo>
                      <a:pt x="567" y="345"/>
                    </a:lnTo>
                    <a:lnTo>
                      <a:pt x="550" y="397"/>
                    </a:lnTo>
                    <a:lnTo>
                      <a:pt x="524" y="446"/>
                    </a:lnTo>
                    <a:lnTo>
                      <a:pt x="488" y="488"/>
                    </a:lnTo>
                    <a:lnTo>
                      <a:pt x="446" y="524"/>
                    </a:lnTo>
                    <a:lnTo>
                      <a:pt x="397" y="550"/>
                    </a:lnTo>
                    <a:lnTo>
                      <a:pt x="345" y="567"/>
                    </a:lnTo>
                    <a:lnTo>
                      <a:pt x="286" y="573"/>
                    </a:lnTo>
                    <a:lnTo>
                      <a:pt x="228" y="567"/>
                    </a:lnTo>
                    <a:lnTo>
                      <a:pt x="175" y="550"/>
                    </a:lnTo>
                    <a:lnTo>
                      <a:pt x="126" y="524"/>
                    </a:lnTo>
                    <a:lnTo>
                      <a:pt x="85" y="488"/>
                    </a:lnTo>
                    <a:lnTo>
                      <a:pt x="49" y="446"/>
                    </a:lnTo>
                    <a:lnTo>
                      <a:pt x="23" y="397"/>
                    </a:lnTo>
                    <a:lnTo>
                      <a:pt x="6" y="345"/>
                    </a:lnTo>
                    <a:lnTo>
                      <a:pt x="0" y="286"/>
                    </a:lnTo>
                    <a:lnTo>
                      <a:pt x="6" y="228"/>
                    </a:lnTo>
                    <a:lnTo>
                      <a:pt x="23" y="175"/>
                    </a:lnTo>
                    <a:lnTo>
                      <a:pt x="49" y="126"/>
                    </a:lnTo>
                    <a:lnTo>
                      <a:pt x="85" y="85"/>
                    </a:lnTo>
                    <a:lnTo>
                      <a:pt x="126" y="49"/>
                    </a:lnTo>
                    <a:lnTo>
                      <a:pt x="175" y="22"/>
                    </a:lnTo>
                    <a:lnTo>
                      <a:pt x="228" y="6"/>
                    </a:lnTo>
                    <a:lnTo>
                      <a:pt x="286" y="0"/>
                    </a:lnTo>
                    <a:lnTo>
                      <a:pt x="345" y="6"/>
                    </a:lnTo>
                    <a:lnTo>
                      <a:pt x="397" y="22"/>
                    </a:lnTo>
                    <a:lnTo>
                      <a:pt x="446" y="49"/>
                    </a:lnTo>
                    <a:lnTo>
                      <a:pt x="488" y="85"/>
                    </a:lnTo>
                    <a:lnTo>
                      <a:pt x="524" y="126"/>
                    </a:lnTo>
                    <a:lnTo>
                      <a:pt x="550" y="175"/>
                    </a:lnTo>
                    <a:lnTo>
                      <a:pt x="567" y="228"/>
                    </a:lnTo>
                    <a:lnTo>
                      <a:pt x="573"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grpSp>
      </p:grpSp>
      <p:grpSp>
        <p:nvGrpSpPr>
          <p:cNvPr id="646" name="Group 645"/>
          <p:cNvGrpSpPr/>
          <p:nvPr/>
        </p:nvGrpSpPr>
        <p:grpSpPr>
          <a:xfrm>
            <a:off x="369377" y="5547545"/>
            <a:ext cx="2059451" cy="1592358"/>
            <a:chOff x="0" y="0"/>
            <a:chExt cx="2653665" cy="1653540"/>
          </a:xfrm>
        </p:grpSpPr>
        <p:sp>
          <p:nvSpPr>
            <p:cNvPr id="696" name="AutoShape 194"/>
            <p:cNvSpPr>
              <a:spLocks noChangeArrowheads="1"/>
            </p:cNvSpPr>
            <p:nvPr/>
          </p:nvSpPr>
          <p:spPr bwMode="auto">
            <a:xfrm rot="5400000">
              <a:off x="504825" y="-495300"/>
              <a:ext cx="1645920" cy="2651760"/>
            </a:xfrm>
            <a:prstGeom prst="round2DiagRect">
              <a:avLst/>
            </a:prstGeom>
            <a:solidFill>
              <a:srgbClr val="FFCC99"/>
            </a:solidFill>
            <a:ln w="28575">
              <a:solidFill>
                <a:srgbClr val="000000"/>
              </a:solidFill>
              <a:miter lim="800000"/>
              <a:headEnd/>
              <a:tailEnd/>
            </a:ln>
            <a:effectLst>
              <a:outerShdw blurRad="50800" dist="38100" dir="2700000" algn="tl" rotWithShape="0">
                <a:prstClr val="black">
                  <a:alpha val="40000"/>
                </a:prstClr>
              </a:outerShdw>
            </a:effectLst>
          </p:spPr>
          <p:txBody>
            <a:bodyPr rot="0" vert="horz" wrap="square" lIns="9144" tIns="45720" rIns="9144" bIns="45720" anchor="t" anchorCtr="0" upright="1">
              <a:noAutofit/>
            </a:bodyPr>
            <a:lstStyle/>
            <a:p>
              <a:pPr marL="0" marR="0" algn="ctr">
                <a:spcBef>
                  <a:spcPts val="0"/>
                </a:spcBef>
                <a:spcAft>
                  <a:spcPts val="0"/>
                </a:spcAft>
              </a:pPr>
              <a:r>
                <a:rPr lang="en-US" sz="1100" b="1" i="1" dirty="0">
                  <a:effectLst/>
                  <a:latin typeface="Verdana"/>
                  <a:ea typeface="Times New Roman"/>
                </a:rPr>
                <a:t> </a:t>
              </a:r>
              <a:endParaRPr lang="en-US" sz="1100" dirty="0">
                <a:effectLst/>
                <a:latin typeface="Times New Roman"/>
                <a:ea typeface="Times New Roman"/>
              </a:endParaRPr>
            </a:p>
            <a:p>
              <a:pPr marL="0" marR="0" algn="ctr">
                <a:spcBef>
                  <a:spcPts val="0"/>
                </a:spcBef>
                <a:spcAft>
                  <a:spcPts val="0"/>
                </a:spcAft>
              </a:pPr>
              <a:r>
                <a:rPr lang="en-US" sz="2000" b="1" i="1" dirty="0">
                  <a:effectLst/>
                  <a:latin typeface="Verdana"/>
                  <a:ea typeface="Times New Roman"/>
                </a:rPr>
                <a:t>90 days</a:t>
              </a:r>
              <a:endParaRPr lang="en-US" sz="1100" dirty="0">
                <a:effectLst/>
                <a:latin typeface="Times New Roman"/>
                <a:ea typeface="Times New Roman"/>
              </a:endParaRPr>
            </a:p>
            <a:p>
              <a:pPr marL="0" marR="0" algn="ctr">
                <a:spcBef>
                  <a:spcPts val="0"/>
                </a:spcBef>
                <a:spcAft>
                  <a:spcPts val="0"/>
                </a:spcAft>
              </a:pPr>
              <a:r>
                <a:rPr lang="en-US" sz="900" b="1" dirty="0">
                  <a:effectLst/>
                  <a:latin typeface="Verdana"/>
                  <a:ea typeface="Times New Roman"/>
                </a:rPr>
                <a:t> </a:t>
              </a:r>
              <a:endParaRPr lang="en-US" sz="1100" dirty="0">
                <a:effectLst/>
                <a:latin typeface="Times New Roman"/>
                <a:ea typeface="Times New Roman"/>
              </a:endParaRPr>
            </a:p>
            <a:p>
              <a:pPr marL="0" marR="0" algn="ctr">
                <a:spcBef>
                  <a:spcPts val="0"/>
                </a:spcBef>
                <a:spcAft>
                  <a:spcPts val="0"/>
                </a:spcAft>
              </a:pPr>
              <a:r>
                <a:rPr lang="en-US" sz="900" b="1" dirty="0">
                  <a:effectLst/>
                  <a:latin typeface="Verdana"/>
                  <a:ea typeface="Times New Roman"/>
                </a:rPr>
                <a:t> </a:t>
              </a:r>
              <a:endParaRPr lang="en-US" sz="1100" dirty="0">
                <a:effectLst/>
                <a:latin typeface="Times New Roman"/>
                <a:ea typeface="Times New Roman"/>
              </a:endParaRPr>
            </a:p>
            <a:p>
              <a:pPr marL="0" marR="0" algn="ctr">
                <a:spcBef>
                  <a:spcPts val="0"/>
                </a:spcBef>
                <a:spcAft>
                  <a:spcPts val="0"/>
                </a:spcAft>
              </a:pPr>
              <a:r>
                <a:rPr lang="en-US" sz="900" b="1" dirty="0">
                  <a:effectLst/>
                  <a:latin typeface="Verdana"/>
                  <a:ea typeface="Times New Roman"/>
                </a:rPr>
                <a:t> </a:t>
              </a:r>
              <a:endParaRPr lang="en-US" sz="1100" dirty="0">
                <a:effectLst/>
                <a:latin typeface="Times New Roman"/>
                <a:ea typeface="Times New Roman"/>
              </a:endParaRPr>
            </a:p>
            <a:p>
              <a:pPr marL="0" marR="0" algn="just">
                <a:spcBef>
                  <a:spcPts val="0"/>
                </a:spcBef>
                <a:spcAft>
                  <a:spcPts val="0"/>
                </a:spcAft>
              </a:pPr>
              <a:r>
                <a:rPr lang="en-US" sz="700" b="1" dirty="0">
                  <a:effectLst/>
                  <a:latin typeface="Verdana"/>
                  <a:ea typeface="Times New Roman"/>
                </a:rPr>
                <a:t>Claimants have 90 days to file an objection to the Proposed Determination with the District Court.  </a:t>
              </a:r>
              <a:r>
                <a:rPr lang="en-US" sz="700" b="1" i="1" dirty="0">
                  <a:effectLst/>
                  <a:latin typeface="Verdana"/>
                  <a:ea typeface="Times New Roman"/>
                </a:rPr>
                <a:t>(UCA 73-4-11)</a:t>
              </a:r>
              <a:endParaRPr lang="en-US" sz="700" dirty="0">
                <a:effectLst/>
                <a:latin typeface="Times New Roman"/>
                <a:ea typeface="Times New Roman"/>
              </a:endParaRPr>
            </a:p>
            <a:p>
              <a:pPr marL="0" marR="0">
                <a:spcBef>
                  <a:spcPts val="0"/>
                </a:spcBef>
                <a:spcAft>
                  <a:spcPts val="0"/>
                </a:spcAft>
              </a:pPr>
              <a:r>
                <a:rPr lang="en-US" sz="1100" dirty="0">
                  <a:effectLst/>
                  <a:latin typeface="Times New Roman"/>
                  <a:ea typeface="Times New Roman"/>
                </a:rPr>
                <a:t> </a:t>
              </a:r>
            </a:p>
          </p:txBody>
        </p:sp>
        <p:sp>
          <p:nvSpPr>
            <p:cNvPr id="697" name="Rectangle 696"/>
            <p:cNvSpPr>
              <a:spLocks noChangeArrowheads="1"/>
            </p:cNvSpPr>
            <p:nvPr/>
          </p:nvSpPr>
          <p:spPr bwMode="auto">
            <a:xfrm>
              <a:off x="0" y="0"/>
              <a:ext cx="290830" cy="256540"/>
            </a:xfrm>
            <a:prstGeom prst="rect">
              <a:avLst/>
            </a:prstGeom>
            <a:solidFill>
              <a:srgbClr val="000000"/>
            </a:solidFill>
            <a:ln w="952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1100" b="1" dirty="0">
                  <a:solidFill>
                    <a:srgbClr val="FFCC99"/>
                  </a:solidFill>
                  <a:effectLst/>
                  <a:latin typeface="Verdana"/>
                  <a:ea typeface="Times New Roman"/>
                </a:rPr>
                <a:t>9</a:t>
              </a:r>
              <a:endParaRPr lang="en-US" sz="1100" dirty="0">
                <a:effectLst/>
                <a:latin typeface="Times New Roman"/>
                <a:ea typeface="Times New Roman"/>
              </a:endParaRPr>
            </a:p>
          </p:txBody>
        </p:sp>
      </p:grpSp>
      <p:grpSp>
        <p:nvGrpSpPr>
          <p:cNvPr id="647" name="Group 646"/>
          <p:cNvGrpSpPr/>
          <p:nvPr/>
        </p:nvGrpSpPr>
        <p:grpSpPr>
          <a:xfrm>
            <a:off x="2813284" y="5538374"/>
            <a:ext cx="2059451" cy="1610701"/>
            <a:chOff x="0" y="1"/>
            <a:chExt cx="2653665" cy="1672589"/>
          </a:xfrm>
        </p:grpSpPr>
        <p:sp>
          <p:nvSpPr>
            <p:cNvPr id="691" name="AutoShape 217"/>
            <p:cNvSpPr>
              <a:spLocks noChangeArrowheads="1"/>
            </p:cNvSpPr>
            <p:nvPr/>
          </p:nvSpPr>
          <p:spPr bwMode="auto">
            <a:xfrm rot="5400000">
              <a:off x="504825" y="-476250"/>
              <a:ext cx="1645920" cy="2651760"/>
            </a:xfrm>
            <a:prstGeom prst="round2DiagRect">
              <a:avLst/>
            </a:prstGeom>
            <a:solidFill>
              <a:srgbClr val="FFCC99"/>
            </a:solidFill>
            <a:ln w="2857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t" anchorCtr="0" upright="1">
              <a:noAutofit/>
            </a:bodyPr>
            <a:lstStyle/>
            <a:p>
              <a:endParaRPr lang="en-US" sz="2800" dirty="0"/>
            </a:p>
          </p:txBody>
        </p:sp>
        <p:sp>
          <p:nvSpPr>
            <p:cNvPr id="692" name="Text Box 218"/>
            <p:cNvSpPr txBox="1">
              <a:spLocks noChangeArrowheads="1"/>
            </p:cNvSpPr>
            <p:nvPr/>
          </p:nvSpPr>
          <p:spPr bwMode="auto">
            <a:xfrm>
              <a:off x="341311" y="1"/>
              <a:ext cx="1964055" cy="247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900" b="1" i="1" dirty="0">
                  <a:effectLst/>
                  <a:latin typeface="Verdana"/>
                  <a:ea typeface="Times New Roman"/>
                </a:rPr>
                <a:t>FINAL SUMMONS</a:t>
              </a:r>
              <a:endParaRPr lang="en-US" sz="1100" dirty="0">
                <a:effectLst/>
                <a:latin typeface="Times New Roman"/>
                <a:ea typeface="Times New Roman"/>
              </a:endParaRPr>
            </a:p>
            <a:p>
              <a:pPr marL="0" marR="0" algn="ctr">
                <a:spcBef>
                  <a:spcPts val="0"/>
                </a:spcBef>
                <a:spcAft>
                  <a:spcPts val="0"/>
                </a:spcAft>
              </a:pPr>
              <a:r>
                <a:rPr lang="en-US" sz="900" dirty="0">
                  <a:effectLst/>
                  <a:latin typeface="Verdana"/>
                  <a:ea typeface="Times New Roman"/>
                </a:rPr>
                <a:t> </a:t>
              </a:r>
              <a:endParaRPr lang="en-US" sz="1100" dirty="0">
                <a:effectLst/>
                <a:latin typeface="Times New Roman"/>
                <a:ea typeface="Times New Roman"/>
              </a:endParaRPr>
            </a:p>
          </p:txBody>
        </p:sp>
        <p:pic>
          <p:nvPicPr>
            <p:cNvPr id="693" name="Picture 692" descr="icon_-47"/>
            <p:cNvPicPr>
              <a:picLocks/>
            </p:cNvPicPr>
            <p:nvPr/>
          </p:nvPicPr>
          <p:blipFill>
            <a:blip r:embed="rId3" cstate="print">
              <a:extLst>
                <a:ext uri="{28A0092B-C50C-407E-A947-70E740481C1C}">
                  <a14:useLocalDpi xmlns:a14="http://schemas.microsoft.com/office/drawing/2010/main"/>
                </a:ext>
              </a:extLst>
            </a:blip>
            <a:srcRect/>
            <a:stretch>
              <a:fillRect/>
            </a:stretch>
          </p:blipFill>
          <p:spPr bwMode="auto">
            <a:xfrm>
              <a:off x="609600" y="190500"/>
              <a:ext cx="1428750" cy="962025"/>
            </a:xfrm>
            <a:prstGeom prst="rect">
              <a:avLst/>
            </a:prstGeom>
            <a:noFill/>
            <a:ln>
              <a:noFill/>
            </a:ln>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4" name="Text Box 220"/>
            <p:cNvSpPr txBox="1">
              <a:spLocks noChangeArrowheads="1"/>
            </p:cNvSpPr>
            <p:nvPr/>
          </p:nvSpPr>
          <p:spPr bwMode="auto">
            <a:xfrm>
              <a:off x="66675" y="1152525"/>
              <a:ext cx="258508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spcBef>
                  <a:spcPts val="0"/>
                </a:spcBef>
                <a:spcAft>
                  <a:spcPts val="0"/>
                </a:spcAft>
              </a:pPr>
              <a:r>
                <a:rPr lang="en-US" sz="700" b="1" dirty="0">
                  <a:effectLst/>
                  <a:latin typeface="Verdana"/>
                  <a:ea typeface="Times New Roman"/>
                </a:rPr>
                <a:t>The State Engineer serves the final summons via publication for 5 weeks in a local newspaper.  </a:t>
              </a:r>
              <a:endParaRPr lang="en-US" sz="700" b="1" dirty="0" smtClean="0">
                <a:effectLst/>
                <a:latin typeface="Verdana"/>
                <a:ea typeface="Times New Roman"/>
              </a:endParaRPr>
            </a:p>
            <a:p>
              <a:pPr marL="0" marR="0" algn="just">
                <a:spcBef>
                  <a:spcPts val="0"/>
                </a:spcBef>
                <a:spcAft>
                  <a:spcPts val="0"/>
                </a:spcAft>
              </a:pPr>
              <a:r>
                <a:rPr lang="en-US" sz="700" b="1" i="1" dirty="0" smtClean="0">
                  <a:effectLst/>
                  <a:latin typeface="Verdana"/>
                  <a:ea typeface="Times New Roman"/>
                </a:rPr>
                <a:t>(</a:t>
              </a:r>
              <a:r>
                <a:rPr lang="en-US" sz="700" b="1" i="1" dirty="0">
                  <a:effectLst/>
                  <a:latin typeface="Verdana"/>
                  <a:ea typeface="Times New Roman"/>
                </a:rPr>
                <a:t>UCA 73-4-22)</a:t>
              </a:r>
              <a:endParaRPr lang="en-US" sz="1100" dirty="0">
                <a:effectLst/>
                <a:latin typeface="Times New Roman"/>
                <a:ea typeface="Times New Roman"/>
              </a:endParaRPr>
            </a:p>
            <a:p>
              <a:pPr marL="0" marR="0" algn="just">
                <a:spcBef>
                  <a:spcPts val="0"/>
                </a:spcBef>
                <a:spcAft>
                  <a:spcPts val="0"/>
                </a:spcAft>
              </a:pPr>
              <a:r>
                <a:rPr lang="en-US" sz="900" dirty="0">
                  <a:effectLst/>
                  <a:latin typeface="Verdana"/>
                  <a:ea typeface="Times New Roman"/>
                </a:rPr>
                <a:t> </a:t>
              </a:r>
              <a:endParaRPr lang="en-US" sz="1100" dirty="0">
                <a:effectLst/>
                <a:latin typeface="Times New Roman"/>
                <a:ea typeface="Times New Roman"/>
              </a:endParaRPr>
            </a:p>
          </p:txBody>
        </p:sp>
        <p:sp>
          <p:nvSpPr>
            <p:cNvPr id="695" name="Rectangle 694"/>
            <p:cNvSpPr>
              <a:spLocks noChangeArrowheads="1"/>
            </p:cNvSpPr>
            <p:nvPr/>
          </p:nvSpPr>
          <p:spPr bwMode="auto">
            <a:xfrm>
              <a:off x="0" y="19050"/>
              <a:ext cx="290830" cy="256540"/>
            </a:xfrm>
            <a:prstGeom prst="rect">
              <a:avLst/>
            </a:prstGeom>
            <a:solidFill>
              <a:srgbClr val="000000"/>
            </a:solidFill>
            <a:ln w="952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1100" b="1" dirty="0">
                  <a:solidFill>
                    <a:srgbClr val="FFCC99"/>
                  </a:solidFill>
                  <a:effectLst/>
                  <a:latin typeface="Verdana"/>
                  <a:ea typeface="Times New Roman"/>
                </a:rPr>
                <a:t>10</a:t>
              </a:r>
              <a:endParaRPr lang="en-US" sz="1100" dirty="0">
                <a:effectLst/>
                <a:latin typeface="Times New Roman"/>
                <a:ea typeface="Times New Roman"/>
              </a:endParaRPr>
            </a:p>
          </p:txBody>
        </p:sp>
      </p:grpSp>
      <p:grpSp>
        <p:nvGrpSpPr>
          <p:cNvPr id="648" name="Group 647"/>
          <p:cNvGrpSpPr/>
          <p:nvPr/>
        </p:nvGrpSpPr>
        <p:grpSpPr>
          <a:xfrm>
            <a:off x="5263721" y="5547546"/>
            <a:ext cx="2059451" cy="1592357"/>
            <a:chOff x="0" y="19050"/>
            <a:chExt cx="2653665" cy="1653540"/>
          </a:xfrm>
        </p:grpSpPr>
        <p:sp>
          <p:nvSpPr>
            <p:cNvPr id="664" name="AutoShape 224"/>
            <p:cNvSpPr>
              <a:spLocks noChangeArrowheads="1"/>
            </p:cNvSpPr>
            <p:nvPr/>
          </p:nvSpPr>
          <p:spPr bwMode="auto">
            <a:xfrm rot="5400000">
              <a:off x="504825" y="-476250"/>
              <a:ext cx="1645920" cy="2651760"/>
            </a:xfrm>
            <a:prstGeom prst="round2DiagRect">
              <a:avLst/>
            </a:prstGeom>
            <a:solidFill>
              <a:srgbClr val="FFCC99"/>
            </a:solidFill>
            <a:ln w="2857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t" anchorCtr="0" upright="1">
              <a:noAutofit/>
            </a:bodyPr>
            <a:lstStyle/>
            <a:p>
              <a:endParaRPr lang="en-US" sz="2800" dirty="0"/>
            </a:p>
          </p:txBody>
        </p:sp>
        <p:sp>
          <p:nvSpPr>
            <p:cNvPr id="665" name="Text Box 225"/>
            <p:cNvSpPr txBox="1">
              <a:spLocks noChangeArrowheads="1"/>
            </p:cNvSpPr>
            <p:nvPr/>
          </p:nvSpPr>
          <p:spPr bwMode="auto">
            <a:xfrm>
              <a:off x="152927" y="31507"/>
              <a:ext cx="2495339" cy="26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870" b="1" i="1" dirty="0">
                  <a:effectLst/>
                  <a:latin typeface="Verdana"/>
                  <a:ea typeface="Times New Roman"/>
                </a:rPr>
                <a:t>OBJECTION RESOLUTION</a:t>
              </a:r>
              <a:endParaRPr lang="en-US" sz="870" dirty="0">
                <a:effectLst/>
                <a:latin typeface="Times New Roman"/>
                <a:ea typeface="Times New Roman"/>
              </a:endParaRPr>
            </a:p>
            <a:p>
              <a:pPr marL="0" marR="0" algn="ctr">
                <a:spcBef>
                  <a:spcPts val="0"/>
                </a:spcBef>
                <a:spcAft>
                  <a:spcPts val="0"/>
                </a:spcAft>
              </a:pPr>
              <a:r>
                <a:rPr lang="en-US" sz="870" dirty="0">
                  <a:effectLst/>
                  <a:latin typeface="Verdana"/>
                  <a:ea typeface="Times New Roman"/>
                </a:rPr>
                <a:t> </a:t>
              </a:r>
              <a:endParaRPr lang="en-US" sz="870" dirty="0">
                <a:effectLst/>
                <a:latin typeface="Times New Roman"/>
                <a:ea typeface="Times New Roman"/>
              </a:endParaRPr>
            </a:p>
          </p:txBody>
        </p:sp>
        <p:sp>
          <p:nvSpPr>
            <p:cNvPr id="666" name="Text Box 227"/>
            <p:cNvSpPr txBox="1">
              <a:spLocks noChangeArrowheads="1"/>
            </p:cNvSpPr>
            <p:nvPr/>
          </p:nvSpPr>
          <p:spPr bwMode="auto">
            <a:xfrm>
              <a:off x="66675" y="1114425"/>
              <a:ext cx="2585085"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spcBef>
                  <a:spcPts val="0"/>
                </a:spcBef>
                <a:spcAft>
                  <a:spcPts val="0"/>
                </a:spcAft>
              </a:pPr>
              <a:r>
                <a:rPr lang="en-US" sz="700" b="1" dirty="0">
                  <a:effectLst/>
                  <a:latin typeface="Verdana"/>
                  <a:ea typeface="Times New Roman"/>
                </a:rPr>
                <a:t>The State Engineer resolves objections to the Proposed Determination with respective water users.  </a:t>
              </a:r>
              <a:r>
                <a:rPr lang="en-US" sz="700" b="1" i="1" dirty="0">
                  <a:effectLst/>
                  <a:latin typeface="Verdana"/>
                  <a:ea typeface="Times New Roman"/>
                </a:rPr>
                <a:t>(UCA 73-4-14)</a:t>
              </a:r>
              <a:endParaRPr lang="en-US" sz="1100" dirty="0">
                <a:effectLst/>
                <a:latin typeface="Times New Roman"/>
                <a:ea typeface="Times New Roman"/>
              </a:endParaRPr>
            </a:p>
          </p:txBody>
        </p:sp>
        <p:sp>
          <p:nvSpPr>
            <p:cNvPr id="667" name="Rectangle 666"/>
            <p:cNvSpPr>
              <a:spLocks noChangeArrowheads="1"/>
            </p:cNvSpPr>
            <p:nvPr/>
          </p:nvSpPr>
          <p:spPr bwMode="auto">
            <a:xfrm>
              <a:off x="0" y="19050"/>
              <a:ext cx="290830" cy="256540"/>
            </a:xfrm>
            <a:prstGeom prst="rect">
              <a:avLst/>
            </a:prstGeom>
            <a:solidFill>
              <a:srgbClr val="000000"/>
            </a:solidFill>
            <a:ln w="952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1100" b="1" dirty="0">
                  <a:solidFill>
                    <a:srgbClr val="FFCC99"/>
                  </a:solidFill>
                  <a:effectLst/>
                  <a:latin typeface="Verdana"/>
                  <a:ea typeface="Times New Roman"/>
                </a:rPr>
                <a:t>11</a:t>
              </a:r>
              <a:endParaRPr lang="en-US" sz="1100" dirty="0">
                <a:effectLst/>
                <a:latin typeface="Times New Roman"/>
                <a:ea typeface="Times New Roman"/>
              </a:endParaRPr>
            </a:p>
          </p:txBody>
        </p:sp>
        <p:grpSp>
          <p:nvGrpSpPr>
            <p:cNvPr id="668" name="Group 667"/>
            <p:cNvGrpSpPr/>
            <p:nvPr/>
          </p:nvGrpSpPr>
          <p:grpSpPr>
            <a:xfrm>
              <a:off x="790575" y="247650"/>
              <a:ext cx="1071880" cy="826135"/>
              <a:chOff x="0" y="0"/>
              <a:chExt cx="1071880" cy="826135"/>
            </a:xfrm>
          </p:grpSpPr>
          <p:sp>
            <p:nvSpPr>
              <p:cNvPr id="669" name="Rectangle 668"/>
              <p:cNvSpPr>
                <a:spLocks noChangeArrowheads="1"/>
              </p:cNvSpPr>
              <p:nvPr/>
            </p:nvSpPr>
            <p:spPr bwMode="auto">
              <a:xfrm>
                <a:off x="47625" y="0"/>
                <a:ext cx="991347" cy="826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rot="0" vert="horz" wrap="square" lIns="91440" tIns="45720" rIns="91440" bIns="45720" anchor="t" anchorCtr="0" upright="1">
                <a:noAutofit/>
              </a:bodyPr>
              <a:lstStyle/>
              <a:p>
                <a:endParaRPr lang="en-US" sz="2800" dirty="0"/>
              </a:p>
            </p:txBody>
          </p:sp>
          <p:sp>
            <p:nvSpPr>
              <p:cNvPr id="670" name="Freeform 669"/>
              <p:cNvSpPr>
                <a:spLocks noEditPoints="1"/>
              </p:cNvSpPr>
              <p:nvPr/>
            </p:nvSpPr>
            <p:spPr bwMode="auto">
              <a:xfrm>
                <a:off x="0" y="0"/>
                <a:ext cx="1071880" cy="825172"/>
              </a:xfrm>
              <a:custGeom>
                <a:avLst/>
                <a:gdLst>
                  <a:gd name="T0" fmla="*/ 4474 w 4496"/>
                  <a:gd name="T1" fmla="*/ 4025 h 4498"/>
                  <a:gd name="T2" fmla="*/ 4383 w 4496"/>
                  <a:gd name="T3" fmla="*/ 4167 h 4498"/>
                  <a:gd name="T4" fmla="*/ 4340 w 4496"/>
                  <a:gd name="T5" fmla="*/ 4231 h 4498"/>
                  <a:gd name="T6" fmla="*/ 4246 w 4496"/>
                  <a:gd name="T7" fmla="*/ 4366 h 4498"/>
                  <a:gd name="T8" fmla="*/ 4178 w 4496"/>
                  <a:gd name="T9" fmla="*/ 4412 h 4498"/>
                  <a:gd name="T10" fmla="*/ 3943 w 4496"/>
                  <a:gd name="T11" fmla="*/ 4493 h 4498"/>
                  <a:gd name="T12" fmla="*/ 642 w 4496"/>
                  <a:gd name="T13" fmla="*/ 4468 h 4498"/>
                  <a:gd name="T14" fmla="*/ 559 w 4496"/>
                  <a:gd name="T15" fmla="*/ 4462 h 4498"/>
                  <a:gd name="T16" fmla="*/ 389 w 4496"/>
                  <a:gd name="T17" fmla="*/ 4447 h 4498"/>
                  <a:gd name="T18" fmla="*/ 316 w 4496"/>
                  <a:gd name="T19" fmla="*/ 4410 h 4498"/>
                  <a:gd name="T20" fmla="*/ 133 w 4496"/>
                  <a:gd name="T21" fmla="*/ 4250 h 4498"/>
                  <a:gd name="T22" fmla="*/ 77 w 4496"/>
                  <a:gd name="T23" fmla="*/ 4093 h 4498"/>
                  <a:gd name="T24" fmla="*/ 50 w 4496"/>
                  <a:gd name="T25" fmla="*/ 4020 h 4498"/>
                  <a:gd name="T26" fmla="*/ 0 w 4496"/>
                  <a:gd name="T27" fmla="*/ 3856 h 4498"/>
                  <a:gd name="T28" fmla="*/ 0 w 4496"/>
                  <a:gd name="T29" fmla="*/ 640 h 4498"/>
                  <a:gd name="T30" fmla="*/ 48 w 4496"/>
                  <a:gd name="T31" fmla="*/ 392 h 4498"/>
                  <a:gd name="T32" fmla="*/ 158 w 4496"/>
                  <a:gd name="T33" fmla="*/ 267 h 4498"/>
                  <a:gd name="T34" fmla="*/ 207 w 4496"/>
                  <a:gd name="T35" fmla="*/ 209 h 4498"/>
                  <a:gd name="T36" fmla="*/ 318 w 4496"/>
                  <a:gd name="T37" fmla="*/ 86 h 4498"/>
                  <a:gd name="T38" fmla="*/ 391 w 4496"/>
                  <a:gd name="T39" fmla="*/ 49 h 4498"/>
                  <a:gd name="T40" fmla="*/ 640 w 4496"/>
                  <a:gd name="T41" fmla="*/ 0 h 4498"/>
                  <a:gd name="T42" fmla="*/ 3939 w 4496"/>
                  <a:gd name="T43" fmla="*/ 36 h 4498"/>
                  <a:gd name="T44" fmla="*/ 4016 w 4496"/>
                  <a:gd name="T45" fmla="*/ 51 h 4498"/>
                  <a:gd name="T46" fmla="*/ 4180 w 4496"/>
                  <a:gd name="T47" fmla="*/ 88 h 4498"/>
                  <a:gd name="T48" fmla="*/ 4248 w 4496"/>
                  <a:gd name="T49" fmla="*/ 134 h 4498"/>
                  <a:gd name="T50" fmla="*/ 4408 w 4496"/>
                  <a:gd name="T51" fmla="*/ 316 h 4498"/>
                  <a:gd name="T52" fmla="*/ 4446 w 4496"/>
                  <a:gd name="T53" fmla="*/ 480 h 4498"/>
                  <a:gd name="T54" fmla="*/ 4461 w 4496"/>
                  <a:gd name="T55" fmla="*/ 557 h 4498"/>
                  <a:gd name="T56" fmla="*/ 4496 w 4496"/>
                  <a:gd name="T57" fmla="*/ 3858 h 4498"/>
                  <a:gd name="T58" fmla="*/ 4491 w 4496"/>
                  <a:gd name="T59" fmla="*/ 3944 h 4498"/>
                  <a:gd name="T60" fmla="*/ 4448 w 4496"/>
                  <a:gd name="T61" fmla="*/ 4106 h 4498"/>
                  <a:gd name="T62" fmla="*/ 4351 w 4496"/>
                  <a:gd name="T63" fmla="*/ 4240 h 4498"/>
                  <a:gd name="T64" fmla="*/ 4246 w 4496"/>
                  <a:gd name="T65" fmla="*/ 4366 h 4498"/>
                  <a:gd name="T66" fmla="*/ 4105 w 4496"/>
                  <a:gd name="T67" fmla="*/ 4449 h 4498"/>
                  <a:gd name="T68" fmla="*/ 4026 w 4496"/>
                  <a:gd name="T69" fmla="*/ 4476 h 4498"/>
                  <a:gd name="T70" fmla="*/ 3856 w 4496"/>
                  <a:gd name="T71" fmla="*/ 4498 h 4498"/>
                  <a:gd name="T72" fmla="*/ 555 w 4496"/>
                  <a:gd name="T73" fmla="*/ 4478 h 4498"/>
                  <a:gd name="T74" fmla="*/ 389 w 4496"/>
                  <a:gd name="T75" fmla="*/ 4447 h 4498"/>
                  <a:gd name="T76" fmla="*/ 248 w 4496"/>
                  <a:gd name="T77" fmla="*/ 4364 h 4498"/>
                  <a:gd name="T78" fmla="*/ 188 w 4496"/>
                  <a:gd name="T79" fmla="*/ 4310 h 4498"/>
                  <a:gd name="T80" fmla="*/ 88 w 4496"/>
                  <a:gd name="T81" fmla="*/ 4182 h 4498"/>
                  <a:gd name="T82" fmla="*/ 37 w 4496"/>
                  <a:gd name="T83" fmla="*/ 4024 h 4498"/>
                  <a:gd name="T84" fmla="*/ 0 w 4496"/>
                  <a:gd name="T85" fmla="*/ 3856 h 4498"/>
                  <a:gd name="T86" fmla="*/ 5 w 4496"/>
                  <a:gd name="T87" fmla="*/ 554 h 4498"/>
                  <a:gd name="T88" fmla="*/ 22 w 4496"/>
                  <a:gd name="T89" fmla="*/ 471 h 4498"/>
                  <a:gd name="T90" fmla="*/ 86 w 4496"/>
                  <a:gd name="T91" fmla="*/ 318 h 4498"/>
                  <a:gd name="T92" fmla="*/ 197 w 4496"/>
                  <a:gd name="T93" fmla="*/ 198 h 4498"/>
                  <a:gd name="T94" fmla="*/ 318 w 4496"/>
                  <a:gd name="T95" fmla="*/ 86 h 4498"/>
                  <a:gd name="T96" fmla="*/ 470 w 4496"/>
                  <a:gd name="T97" fmla="*/ 22 h 4498"/>
                  <a:gd name="T98" fmla="*/ 553 w 4496"/>
                  <a:gd name="T99" fmla="*/ 5 h 4498"/>
                  <a:gd name="T100" fmla="*/ 3854 w 4496"/>
                  <a:gd name="T101" fmla="*/ 0 h 4498"/>
                  <a:gd name="T102" fmla="*/ 4022 w 4496"/>
                  <a:gd name="T103" fmla="*/ 37 h 4498"/>
                  <a:gd name="T104" fmla="*/ 4180 w 4496"/>
                  <a:gd name="T105" fmla="*/ 88 h 4498"/>
                  <a:gd name="T106" fmla="*/ 4308 w 4496"/>
                  <a:gd name="T107" fmla="*/ 188 h 4498"/>
                  <a:gd name="T108" fmla="*/ 4363 w 4496"/>
                  <a:gd name="T109" fmla="*/ 248 h 4498"/>
                  <a:gd name="T110" fmla="*/ 4446 w 4496"/>
                  <a:gd name="T111" fmla="*/ 392 h 4498"/>
                  <a:gd name="T112" fmla="*/ 4476 w 4496"/>
                  <a:gd name="T113" fmla="*/ 557 h 4498"/>
                  <a:gd name="T114" fmla="*/ 4496 w 4496"/>
                  <a:gd name="T115" fmla="*/ 3858 h 4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496" h="4498">
                    <a:moveTo>
                      <a:pt x="4496" y="3858"/>
                    </a:moveTo>
                    <a:lnTo>
                      <a:pt x="4466" y="3856"/>
                    </a:lnTo>
                    <a:lnTo>
                      <a:pt x="4461" y="3941"/>
                    </a:lnTo>
                    <a:lnTo>
                      <a:pt x="4491" y="3943"/>
                    </a:lnTo>
                    <a:lnTo>
                      <a:pt x="4496" y="3858"/>
                    </a:lnTo>
                    <a:close/>
                    <a:moveTo>
                      <a:pt x="4491" y="3944"/>
                    </a:moveTo>
                    <a:lnTo>
                      <a:pt x="4461" y="3939"/>
                    </a:lnTo>
                    <a:lnTo>
                      <a:pt x="4446" y="4020"/>
                    </a:lnTo>
                    <a:lnTo>
                      <a:pt x="4474" y="4025"/>
                    </a:lnTo>
                    <a:lnTo>
                      <a:pt x="4491" y="3944"/>
                    </a:lnTo>
                    <a:close/>
                    <a:moveTo>
                      <a:pt x="4474" y="4027"/>
                    </a:moveTo>
                    <a:lnTo>
                      <a:pt x="4446" y="4018"/>
                    </a:lnTo>
                    <a:lnTo>
                      <a:pt x="4419" y="4095"/>
                    </a:lnTo>
                    <a:lnTo>
                      <a:pt x="4448" y="4106"/>
                    </a:lnTo>
                    <a:lnTo>
                      <a:pt x="4474" y="4027"/>
                    </a:lnTo>
                    <a:close/>
                    <a:moveTo>
                      <a:pt x="4446" y="4108"/>
                    </a:moveTo>
                    <a:lnTo>
                      <a:pt x="4419" y="4093"/>
                    </a:lnTo>
                    <a:lnTo>
                      <a:pt x="4383" y="4167"/>
                    </a:lnTo>
                    <a:lnTo>
                      <a:pt x="4410" y="4180"/>
                    </a:lnTo>
                    <a:lnTo>
                      <a:pt x="4446" y="4108"/>
                    </a:lnTo>
                    <a:close/>
                    <a:moveTo>
                      <a:pt x="4408" y="4182"/>
                    </a:moveTo>
                    <a:lnTo>
                      <a:pt x="4383" y="4165"/>
                    </a:lnTo>
                    <a:lnTo>
                      <a:pt x="4338" y="4231"/>
                    </a:lnTo>
                    <a:lnTo>
                      <a:pt x="4365" y="4248"/>
                    </a:lnTo>
                    <a:lnTo>
                      <a:pt x="4408" y="4182"/>
                    </a:lnTo>
                    <a:close/>
                    <a:moveTo>
                      <a:pt x="4363" y="4250"/>
                    </a:moveTo>
                    <a:lnTo>
                      <a:pt x="4340" y="4231"/>
                    </a:lnTo>
                    <a:lnTo>
                      <a:pt x="4287" y="4289"/>
                    </a:lnTo>
                    <a:lnTo>
                      <a:pt x="4310" y="4310"/>
                    </a:lnTo>
                    <a:lnTo>
                      <a:pt x="4363" y="4250"/>
                    </a:lnTo>
                    <a:close/>
                    <a:moveTo>
                      <a:pt x="4308" y="4312"/>
                    </a:moveTo>
                    <a:lnTo>
                      <a:pt x="4287" y="4289"/>
                    </a:lnTo>
                    <a:lnTo>
                      <a:pt x="4227" y="4342"/>
                    </a:lnTo>
                    <a:lnTo>
                      <a:pt x="4248" y="4364"/>
                    </a:lnTo>
                    <a:lnTo>
                      <a:pt x="4308" y="4312"/>
                    </a:lnTo>
                    <a:close/>
                    <a:moveTo>
                      <a:pt x="4246" y="4366"/>
                    </a:moveTo>
                    <a:lnTo>
                      <a:pt x="4229" y="4340"/>
                    </a:lnTo>
                    <a:lnTo>
                      <a:pt x="4163" y="4385"/>
                    </a:lnTo>
                    <a:lnTo>
                      <a:pt x="4180" y="4410"/>
                    </a:lnTo>
                    <a:lnTo>
                      <a:pt x="4246" y="4366"/>
                    </a:lnTo>
                    <a:close/>
                    <a:moveTo>
                      <a:pt x="4178" y="4412"/>
                    </a:moveTo>
                    <a:lnTo>
                      <a:pt x="4165" y="4385"/>
                    </a:lnTo>
                    <a:lnTo>
                      <a:pt x="4092" y="4421"/>
                    </a:lnTo>
                    <a:lnTo>
                      <a:pt x="4105" y="4447"/>
                    </a:lnTo>
                    <a:lnTo>
                      <a:pt x="4178" y="4412"/>
                    </a:lnTo>
                    <a:close/>
                    <a:moveTo>
                      <a:pt x="4105" y="4449"/>
                    </a:moveTo>
                    <a:lnTo>
                      <a:pt x="4093" y="4421"/>
                    </a:lnTo>
                    <a:lnTo>
                      <a:pt x="4016" y="4447"/>
                    </a:lnTo>
                    <a:lnTo>
                      <a:pt x="4026" y="4476"/>
                    </a:lnTo>
                    <a:lnTo>
                      <a:pt x="4105" y="4449"/>
                    </a:lnTo>
                    <a:close/>
                    <a:moveTo>
                      <a:pt x="4024" y="4476"/>
                    </a:moveTo>
                    <a:lnTo>
                      <a:pt x="4018" y="4447"/>
                    </a:lnTo>
                    <a:lnTo>
                      <a:pt x="3937" y="4462"/>
                    </a:lnTo>
                    <a:lnTo>
                      <a:pt x="3943" y="4493"/>
                    </a:lnTo>
                    <a:lnTo>
                      <a:pt x="4024" y="4476"/>
                    </a:lnTo>
                    <a:close/>
                    <a:moveTo>
                      <a:pt x="3941" y="4493"/>
                    </a:moveTo>
                    <a:lnTo>
                      <a:pt x="3939" y="4462"/>
                    </a:lnTo>
                    <a:lnTo>
                      <a:pt x="3854" y="4468"/>
                    </a:lnTo>
                    <a:lnTo>
                      <a:pt x="3856" y="4498"/>
                    </a:lnTo>
                    <a:lnTo>
                      <a:pt x="3941" y="4493"/>
                    </a:lnTo>
                    <a:close/>
                    <a:moveTo>
                      <a:pt x="3854" y="4498"/>
                    </a:moveTo>
                    <a:lnTo>
                      <a:pt x="3854" y="4468"/>
                    </a:lnTo>
                    <a:lnTo>
                      <a:pt x="642" y="4468"/>
                    </a:lnTo>
                    <a:lnTo>
                      <a:pt x="642" y="4498"/>
                    </a:lnTo>
                    <a:lnTo>
                      <a:pt x="3854" y="4498"/>
                    </a:lnTo>
                    <a:close/>
                    <a:moveTo>
                      <a:pt x="640" y="4498"/>
                    </a:moveTo>
                    <a:lnTo>
                      <a:pt x="642" y="4468"/>
                    </a:lnTo>
                    <a:lnTo>
                      <a:pt x="557" y="4462"/>
                    </a:lnTo>
                    <a:lnTo>
                      <a:pt x="555" y="4493"/>
                    </a:lnTo>
                    <a:lnTo>
                      <a:pt x="640" y="4498"/>
                    </a:lnTo>
                    <a:close/>
                    <a:moveTo>
                      <a:pt x="553" y="4493"/>
                    </a:moveTo>
                    <a:lnTo>
                      <a:pt x="559" y="4462"/>
                    </a:lnTo>
                    <a:lnTo>
                      <a:pt x="478" y="4447"/>
                    </a:lnTo>
                    <a:lnTo>
                      <a:pt x="472" y="4476"/>
                    </a:lnTo>
                    <a:lnTo>
                      <a:pt x="553" y="4493"/>
                    </a:lnTo>
                    <a:close/>
                    <a:moveTo>
                      <a:pt x="470" y="4476"/>
                    </a:moveTo>
                    <a:lnTo>
                      <a:pt x="480" y="4447"/>
                    </a:lnTo>
                    <a:lnTo>
                      <a:pt x="403" y="4421"/>
                    </a:lnTo>
                    <a:lnTo>
                      <a:pt x="391" y="4449"/>
                    </a:lnTo>
                    <a:lnTo>
                      <a:pt x="470" y="4476"/>
                    </a:lnTo>
                    <a:close/>
                    <a:moveTo>
                      <a:pt x="389" y="4447"/>
                    </a:moveTo>
                    <a:lnTo>
                      <a:pt x="404" y="4421"/>
                    </a:lnTo>
                    <a:lnTo>
                      <a:pt x="331" y="4385"/>
                    </a:lnTo>
                    <a:lnTo>
                      <a:pt x="318" y="4412"/>
                    </a:lnTo>
                    <a:lnTo>
                      <a:pt x="389" y="4447"/>
                    </a:lnTo>
                    <a:close/>
                    <a:moveTo>
                      <a:pt x="316" y="4410"/>
                    </a:moveTo>
                    <a:lnTo>
                      <a:pt x="333" y="4385"/>
                    </a:lnTo>
                    <a:lnTo>
                      <a:pt x="267" y="4340"/>
                    </a:lnTo>
                    <a:lnTo>
                      <a:pt x="250" y="4366"/>
                    </a:lnTo>
                    <a:lnTo>
                      <a:pt x="316" y="4410"/>
                    </a:lnTo>
                    <a:close/>
                    <a:moveTo>
                      <a:pt x="248" y="4364"/>
                    </a:moveTo>
                    <a:lnTo>
                      <a:pt x="267" y="4342"/>
                    </a:lnTo>
                    <a:lnTo>
                      <a:pt x="207" y="4289"/>
                    </a:lnTo>
                    <a:lnTo>
                      <a:pt x="188" y="4312"/>
                    </a:lnTo>
                    <a:lnTo>
                      <a:pt x="248" y="4364"/>
                    </a:lnTo>
                    <a:close/>
                    <a:moveTo>
                      <a:pt x="186" y="4310"/>
                    </a:moveTo>
                    <a:lnTo>
                      <a:pt x="209" y="4289"/>
                    </a:lnTo>
                    <a:lnTo>
                      <a:pt x="156" y="4231"/>
                    </a:lnTo>
                    <a:lnTo>
                      <a:pt x="133" y="4250"/>
                    </a:lnTo>
                    <a:lnTo>
                      <a:pt x="186" y="4310"/>
                    </a:lnTo>
                    <a:close/>
                    <a:moveTo>
                      <a:pt x="131" y="4248"/>
                    </a:moveTo>
                    <a:lnTo>
                      <a:pt x="158" y="4231"/>
                    </a:lnTo>
                    <a:lnTo>
                      <a:pt x="113" y="4165"/>
                    </a:lnTo>
                    <a:lnTo>
                      <a:pt x="88" y="4182"/>
                    </a:lnTo>
                    <a:lnTo>
                      <a:pt x="131" y="4248"/>
                    </a:lnTo>
                    <a:close/>
                    <a:moveTo>
                      <a:pt x="86" y="4180"/>
                    </a:moveTo>
                    <a:lnTo>
                      <a:pt x="113" y="4167"/>
                    </a:lnTo>
                    <a:lnTo>
                      <a:pt x="77" y="4093"/>
                    </a:lnTo>
                    <a:lnTo>
                      <a:pt x="50" y="4108"/>
                    </a:lnTo>
                    <a:lnTo>
                      <a:pt x="86" y="4180"/>
                    </a:lnTo>
                    <a:close/>
                    <a:moveTo>
                      <a:pt x="48" y="4106"/>
                    </a:moveTo>
                    <a:lnTo>
                      <a:pt x="77" y="4095"/>
                    </a:lnTo>
                    <a:lnTo>
                      <a:pt x="50" y="4018"/>
                    </a:lnTo>
                    <a:lnTo>
                      <a:pt x="22" y="4027"/>
                    </a:lnTo>
                    <a:lnTo>
                      <a:pt x="48" y="4106"/>
                    </a:lnTo>
                    <a:close/>
                    <a:moveTo>
                      <a:pt x="22" y="4025"/>
                    </a:moveTo>
                    <a:lnTo>
                      <a:pt x="50" y="4020"/>
                    </a:lnTo>
                    <a:lnTo>
                      <a:pt x="35" y="3939"/>
                    </a:lnTo>
                    <a:lnTo>
                      <a:pt x="5" y="3944"/>
                    </a:lnTo>
                    <a:lnTo>
                      <a:pt x="22" y="4025"/>
                    </a:lnTo>
                    <a:close/>
                    <a:moveTo>
                      <a:pt x="5" y="3943"/>
                    </a:moveTo>
                    <a:lnTo>
                      <a:pt x="35" y="3941"/>
                    </a:lnTo>
                    <a:lnTo>
                      <a:pt x="30" y="3856"/>
                    </a:lnTo>
                    <a:lnTo>
                      <a:pt x="0" y="3858"/>
                    </a:lnTo>
                    <a:lnTo>
                      <a:pt x="5" y="3943"/>
                    </a:lnTo>
                    <a:close/>
                    <a:moveTo>
                      <a:pt x="0" y="3856"/>
                    </a:moveTo>
                    <a:lnTo>
                      <a:pt x="30" y="3856"/>
                    </a:lnTo>
                    <a:lnTo>
                      <a:pt x="30" y="642"/>
                    </a:lnTo>
                    <a:lnTo>
                      <a:pt x="0" y="642"/>
                    </a:lnTo>
                    <a:lnTo>
                      <a:pt x="0" y="3856"/>
                    </a:lnTo>
                    <a:close/>
                    <a:moveTo>
                      <a:pt x="0" y="640"/>
                    </a:moveTo>
                    <a:lnTo>
                      <a:pt x="30" y="642"/>
                    </a:lnTo>
                    <a:lnTo>
                      <a:pt x="35" y="557"/>
                    </a:lnTo>
                    <a:lnTo>
                      <a:pt x="5" y="555"/>
                    </a:lnTo>
                    <a:lnTo>
                      <a:pt x="0" y="640"/>
                    </a:lnTo>
                    <a:close/>
                    <a:moveTo>
                      <a:pt x="5" y="554"/>
                    </a:moveTo>
                    <a:lnTo>
                      <a:pt x="35" y="559"/>
                    </a:lnTo>
                    <a:lnTo>
                      <a:pt x="50" y="478"/>
                    </a:lnTo>
                    <a:lnTo>
                      <a:pt x="22" y="473"/>
                    </a:lnTo>
                    <a:lnTo>
                      <a:pt x="5" y="554"/>
                    </a:lnTo>
                    <a:close/>
                    <a:moveTo>
                      <a:pt x="22" y="471"/>
                    </a:moveTo>
                    <a:lnTo>
                      <a:pt x="50" y="480"/>
                    </a:lnTo>
                    <a:lnTo>
                      <a:pt x="77" y="403"/>
                    </a:lnTo>
                    <a:lnTo>
                      <a:pt x="48" y="392"/>
                    </a:lnTo>
                    <a:lnTo>
                      <a:pt x="22" y="471"/>
                    </a:lnTo>
                    <a:close/>
                    <a:moveTo>
                      <a:pt x="50" y="392"/>
                    </a:moveTo>
                    <a:lnTo>
                      <a:pt x="77" y="405"/>
                    </a:lnTo>
                    <a:lnTo>
                      <a:pt x="113" y="331"/>
                    </a:lnTo>
                    <a:lnTo>
                      <a:pt x="86" y="318"/>
                    </a:lnTo>
                    <a:lnTo>
                      <a:pt x="50" y="392"/>
                    </a:lnTo>
                    <a:close/>
                    <a:moveTo>
                      <a:pt x="88" y="316"/>
                    </a:moveTo>
                    <a:lnTo>
                      <a:pt x="113" y="333"/>
                    </a:lnTo>
                    <a:lnTo>
                      <a:pt x="158" y="267"/>
                    </a:lnTo>
                    <a:lnTo>
                      <a:pt x="131" y="250"/>
                    </a:lnTo>
                    <a:lnTo>
                      <a:pt x="88" y="316"/>
                    </a:lnTo>
                    <a:close/>
                    <a:moveTo>
                      <a:pt x="133" y="248"/>
                    </a:moveTo>
                    <a:lnTo>
                      <a:pt x="156" y="269"/>
                    </a:lnTo>
                    <a:lnTo>
                      <a:pt x="209" y="209"/>
                    </a:lnTo>
                    <a:lnTo>
                      <a:pt x="186" y="188"/>
                    </a:lnTo>
                    <a:lnTo>
                      <a:pt x="133" y="248"/>
                    </a:lnTo>
                    <a:close/>
                    <a:moveTo>
                      <a:pt x="188" y="186"/>
                    </a:moveTo>
                    <a:lnTo>
                      <a:pt x="207" y="209"/>
                    </a:lnTo>
                    <a:lnTo>
                      <a:pt x="267" y="156"/>
                    </a:lnTo>
                    <a:lnTo>
                      <a:pt x="248" y="134"/>
                    </a:lnTo>
                    <a:lnTo>
                      <a:pt x="188" y="186"/>
                    </a:lnTo>
                    <a:close/>
                    <a:moveTo>
                      <a:pt x="250" y="132"/>
                    </a:moveTo>
                    <a:lnTo>
                      <a:pt x="267" y="158"/>
                    </a:lnTo>
                    <a:lnTo>
                      <a:pt x="333" y="113"/>
                    </a:lnTo>
                    <a:lnTo>
                      <a:pt x="316" y="88"/>
                    </a:lnTo>
                    <a:lnTo>
                      <a:pt x="250" y="132"/>
                    </a:lnTo>
                    <a:close/>
                    <a:moveTo>
                      <a:pt x="318" y="86"/>
                    </a:moveTo>
                    <a:lnTo>
                      <a:pt x="331" y="113"/>
                    </a:lnTo>
                    <a:lnTo>
                      <a:pt x="404" y="77"/>
                    </a:lnTo>
                    <a:lnTo>
                      <a:pt x="389" y="51"/>
                    </a:lnTo>
                    <a:lnTo>
                      <a:pt x="318" y="86"/>
                    </a:lnTo>
                    <a:close/>
                    <a:moveTo>
                      <a:pt x="391" y="49"/>
                    </a:moveTo>
                    <a:lnTo>
                      <a:pt x="403" y="77"/>
                    </a:lnTo>
                    <a:lnTo>
                      <a:pt x="480" y="51"/>
                    </a:lnTo>
                    <a:lnTo>
                      <a:pt x="470" y="22"/>
                    </a:lnTo>
                    <a:lnTo>
                      <a:pt x="391" y="49"/>
                    </a:lnTo>
                    <a:close/>
                    <a:moveTo>
                      <a:pt x="472" y="22"/>
                    </a:moveTo>
                    <a:lnTo>
                      <a:pt x="478" y="51"/>
                    </a:lnTo>
                    <a:lnTo>
                      <a:pt x="559" y="36"/>
                    </a:lnTo>
                    <a:lnTo>
                      <a:pt x="553" y="5"/>
                    </a:lnTo>
                    <a:lnTo>
                      <a:pt x="472" y="22"/>
                    </a:lnTo>
                    <a:close/>
                    <a:moveTo>
                      <a:pt x="555" y="5"/>
                    </a:moveTo>
                    <a:lnTo>
                      <a:pt x="557" y="36"/>
                    </a:lnTo>
                    <a:lnTo>
                      <a:pt x="642" y="30"/>
                    </a:lnTo>
                    <a:lnTo>
                      <a:pt x="640" y="0"/>
                    </a:lnTo>
                    <a:lnTo>
                      <a:pt x="555" y="5"/>
                    </a:lnTo>
                    <a:close/>
                    <a:moveTo>
                      <a:pt x="642" y="0"/>
                    </a:moveTo>
                    <a:lnTo>
                      <a:pt x="642" y="30"/>
                    </a:lnTo>
                    <a:lnTo>
                      <a:pt x="3854" y="30"/>
                    </a:lnTo>
                    <a:lnTo>
                      <a:pt x="3854" y="0"/>
                    </a:lnTo>
                    <a:lnTo>
                      <a:pt x="642" y="0"/>
                    </a:lnTo>
                    <a:close/>
                    <a:moveTo>
                      <a:pt x="3856" y="0"/>
                    </a:moveTo>
                    <a:lnTo>
                      <a:pt x="3854" y="30"/>
                    </a:lnTo>
                    <a:lnTo>
                      <a:pt x="3939" y="36"/>
                    </a:lnTo>
                    <a:lnTo>
                      <a:pt x="3941" y="5"/>
                    </a:lnTo>
                    <a:lnTo>
                      <a:pt x="3856" y="0"/>
                    </a:lnTo>
                    <a:close/>
                    <a:moveTo>
                      <a:pt x="3943" y="5"/>
                    </a:moveTo>
                    <a:lnTo>
                      <a:pt x="3937" y="36"/>
                    </a:lnTo>
                    <a:lnTo>
                      <a:pt x="4018" y="51"/>
                    </a:lnTo>
                    <a:lnTo>
                      <a:pt x="4024" y="22"/>
                    </a:lnTo>
                    <a:lnTo>
                      <a:pt x="3943" y="5"/>
                    </a:lnTo>
                    <a:close/>
                    <a:moveTo>
                      <a:pt x="4026" y="22"/>
                    </a:moveTo>
                    <a:lnTo>
                      <a:pt x="4016" y="51"/>
                    </a:lnTo>
                    <a:lnTo>
                      <a:pt x="4093" y="77"/>
                    </a:lnTo>
                    <a:lnTo>
                      <a:pt x="4105" y="49"/>
                    </a:lnTo>
                    <a:lnTo>
                      <a:pt x="4026" y="22"/>
                    </a:lnTo>
                    <a:close/>
                    <a:moveTo>
                      <a:pt x="4105" y="51"/>
                    </a:moveTo>
                    <a:lnTo>
                      <a:pt x="4092" y="77"/>
                    </a:lnTo>
                    <a:lnTo>
                      <a:pt x="4165" y="113"/>
                    </a:lnTo>
                    <a:lnTo>
                      <a:pt x="4178" y="86"/>
                    </a:lnTo>
                    <a:lnTo>
                      <a:pt x="4105" y="51"/>
                    </a:lnTo>
                    <a:close/>
                    <a:moveTo>
                      <a:pt x="4180" y="88"/>
                    </a:moveTo>
                    <a:lnTo>
                      <a:pt x="4163" y="113"/>
                    </a:lnTo>
                    <a:lnTo>
                      <a:pt x="4229" y="158"/>
                    </a:lnTo>
                    <a:lnTo>
                      <a:pt x="4246" y="132"/>
                    </a:lnTo>
                    <a:lnTo>
                      <a:pt x="4180" y="88"/>
                    </a:lnTo>
                    <a:close/>
                    <a:moveTo>
                      <a:pt x="4248" y="134"/>
                    </a:moveTo>
                    <a:lnTo>
                      <a:pt x="4227" y="156"/>
                    </a:lnTo>
                    <a:lnTo>
                      <a:pt x="4287" y="209"/>
                    </a:lnTo>
                    <a:lnTo>
                      <a:pt x="4308" y="186"/>
                    </a:lnTo>
                    <a:lnTo>
                      <a:pt x="4248" y="134"/>
                    </a:lnTo>
                    <a:close/>
                    <a:moveTo>
                      <a:pt x="4310" y="188"/>
                    </a:moveTo>
                    <a:lnTo>
                      <a:pt x="4287" y="209"/>
                    </a:lnTo>
                    <a:lnTo>
                      <a:pt x="4340" y="269"/>
                    </a:lnTo>
                    <a:lnTo>
                      <a:pt x="4363" y="248"/>
                    </a:lnTo>
                    <a:lnTo>
                      <a:pt x="4310" y="188"/>
                    </a:lnTo>
                    <a:close/>
                    <a:moveTo>
                      <a:pt x="4365" y="250"/>
                    </a:moveTo>
                    <a:lnTo>
                      <a:pt x="4338" y="267"/>
                    </a:lnTo>
                    <a:lnTo>
                      <a:pt x="4383" y="333"/>
                    </a:lnTo>
                    <a:lnTo>
                      <a:pt x="4408" y="316"/>
                    </a:lnTo>
                    <a:lnTo>
                      <a:pt x="4365" y="250"/>
                    </a:lnTo>
                    <a:close/>
                    <a:moveTo>
                      <a:pt x="4410" y="318"/>
                    </a:moveTo>
                    <a:lnTo>
                      <a:pt x="4383" y="331"/>
                    </a:lnTo>
                    <a:lnTo>
                      <a:pt x="4419" y="405"/>
                    </a:lnTo>
                    <a:lnTo>
                      <a:pt x="4446" y="392"/>
                    </a:lnTo>
                    <a:lnTo>
                      <a:pt x="4410" y="318"/>
                    </a:lnTo>
                    <a:close/>
                    <a:moveTo>
                      <a:pt x="4448" y="392"/>
                    </a:moveTo>
                    <a:lnTo>
                      <a:pt x="4419" y="403"/>
                    </a:lnTo>
                    <a:lnTo>
                      <a:pt x="4446" y="480"/>
                    </a:lnTo>
                    <a:lnTo>
                      <a:pt x="4474" y="471"/>
                    </a:lnTo>
                    <a:lnTo>
                      <a:pt x="4448" y="392"/>
                    </a:lnTo>
                    <a:close/>
                    <a:moveTo>
                      <a:pt x="4474" y="473"/>
                    </a:moveTo>
                    <a:lnTo>
                      <a:pt x="4446" y="478"/>
                    </a:lnTo>
                    <a:lnTo>
                      <a:pt x="4461" y="559"/>
                    </a:lnTo>
                    <a:lnTo>
                      <a:pt x="4491" y="554"/>
                    </a:lnTo>
                    <a:lnTo>
                      <a:pt x="4474" y="473"/>
                    </a:lnTo>
                    <a:close/>
                    <a:moveTo>
                      <a:pt x="4491" y="555"/>
                    </a:moveTo>
                    <a:lnTo>
                      <a:pt x="4461" y="557"/>
                    </a:lnTo>
                    <a:lnTo>
                      <a:pt x="4466" y="642"/>
                    </a:lnTo>
                    <a:lnTo>
                      <a:pt x="4496" y="640"/>
                    </a:lnTo>
                    <a:lnTo>
                      <a:pt x="4491" y="555"/>
                    </a:lnTo>
                    <a:close/>
                    <a:moveTo>
                      <a:pt x="4496" y="642"/>
                    </a:moveTo>
                    <a:lnTo>
                      <a:pt x="4466" y="642"/>
                    </a:lnTo>
                    <a:lnTo>
                      <a:pt x="4466" y="3856"/>
                    </a:lnTo>
                    <a:lnTo>
                      <a:pt x="4496" y="3856"/>
                    </a:lnTo>
                    <a:lnTo>
                      <a:pt x="4496" y="642"/>
                    </a:lnTo>
                    <a:close/>
                    <a:moveTo>
                      <a:pt x="4496" y="3858"/>
                    </a:moveTo>
                    <a:lnTo>
                      <a:pt x="4496" y="3858"/>
                    </a:lnTo>
                    <a:lnTo>
                      <a:pt x="4481" y="3856"/>
                    </a:lnTo>
                    <a:lnTo>
                      <a:pt x="4496" y="3856"/>
                    </a:lnTo>
                    <a:lnTo>
                      <a:pt x="4496" y="3858"/>
                    </a:lnTo>
                    <a:close/>
                    <a:moveTo>
                      <a:pt x="4491" y="3944"/>
                    </a:moveTo>
                    <a:lnTo>
                      <a:pt x="4491" y="3944"/>
                    </a:lnTo>
                    <a:lnTo>
                      <a:pt x="4476" y="3941"/>
                    </a:lnTo>
                    <a:lnTo>
                      <a:pt x="4491" y="3943"/>
                    </a:lnTo>
                    <a:lnTo>
                      <a:pt x="4491" y="3944"/>
                    </a:lnTo>
                    <a:close/>
                    <a:moveTo>
                      <a:pt x="4474" y="4027"/>
                    </a:moveTo>
                    <a:lnTo>
                      <a:pt x="4474" y="4027"/>
                    </a:lnTo>
                    <a:lnTo>
                      <a:pt x="4459" y="4024"/>
                    </a:lnTo>
                    <a:lnTo>
                      <a:pt x="4474" y="4025"/>
                    </a:lnTo>
                    <a:lnTo>
                      <a:pt x="4474" y="4027"/>
                    </a:lnTo>
                    <a:close/>
                    <a:moveTo>
                      <a:pt x="4446" y="4106"/>
                    </a:moveTo>
                    <a:lnTo>
                      <a:pt x="4446" y="4108"/>
                    </a:lnTo>
                    <a:lnTo>
                      <a:pt x="4432" y="4101"/>
                    </a:lnTo>
                    <a:lnTo>
                      <a:pt x="4448" y="4106"/>
                    </a:lnTo>
                    <a:lnTo>
                      <a:pt x="4446" y="4106"/>
                    </a:lnTo>
                    <a:close/>
                    <a:moveTo>
                      <a:pt x="4410" y="4180"/>
                    </a:moveTo>
                    <a:lnTo>
                      <a:pt x="4408" y="4182"/>
                    </a:lnTo>
                    <a:lnTo>
                      <a:pt x="4397" y="4172"/>
                    </a:lnTo>
                    <a:lnTo>
                      <a:pt x="4410" y="4180"/>
                    </a:lnTo>
                    <a:lnTo>
                      <a:pt x="4410" y="4180"/>
                    </a:lnTo>
                    <a:close/>
                    <a:moveTo>
                      <a:pt x="4363" y="4250"/>
                    </a:moveTo>
                    <a:lnTo>
                      <a:pt x="4363" y="4250"/>
                    </a:lnTo>
                    <a:lnTo>
                      <a:pt x="4351" y="4240"/>
                    </a:lnTo>
                    <a:lnTo>
                      <a:pt x="4365" y="4248"/>
                    </a:lnTo>
                    <a:lnTo>
                      <a:pt x="4363" y="4250"/>
                    </a:lnTo>
                    <a:close/>
                    <a:moveTo>
                      <a:pt x="4308" y="4310"/>
                    </a:moveTo>
                    <a:lnTo>
                      <a:pt x="4308" y="4312"/>
                    </a:lnTo>
                    <a:lnTo>
                      <a:pt x="4299" y="4300"/>
                    </a:lnTo>
                    <a:lnTo>
                      <a:pt x="4310" y="4310"/>
                    </a:lnTo>
                    <a:lnTo>
                      <a:pt x="4308" y="4310"/>
                    </a:lnTo>
                    <a:close/>
                    <a:moveTo>
                      <a:pt x="4248" y="4364"/>
                    </a:moveTo>
                    <a:lnTo>
                      <a:pt x="4246" y="4366"/>
                    </a:lnTo>
                    <a:lnTo>
                      <a:pt x="4238" y="4353"/>
                    </a:lnTo>
                    <a:lnTo>
                      <a:pt x="4248" y="4364"/>
                    </a:lnTo>
                    <a:lnTo>
                      <a:pt x="4248" y="4364"/>
                    </a:lnTo>
                    <a:close/>
                    <a:moveTo>
                      <a:pt x="4178" y="4412"/>
                    </a:moveTo>
                    <a:lnTo>
                      <a:pt x="4178" y="4412"/>
                    </a:lnTo>
                    <a:lnTo>
                      <a:pt x="4171" y="4398"/>
                    </a:lnTo>
                    <a:lnTo>
                      <a:pt x="4180" y="4410"/>
                    </a:lnTo>
                    <a:lnTo>
                      <a:pt x="4178" y="4412"/>
                    </a:lnTo>
                    <a:close/>
                    <a:moveTo>
                      <a:pt x="4105" y="4449"/>
                    </a:moveTo>
                    <a:lnTo>
                      <a:pt x="4105" y="4449"/>
                    </a:lnTo>
                    <a:lnTo>
                      <a:pt x="4099" y="4434"/>
                    </a:lnTo>
                    <a:lnTo>
                      <a:pt x="4105" y="4447"/>
                    </a:lnTo>
                    <a:lnTo>
                      <a:pt x="4105" y="4449"/>
                    </a:lnTo>
                    <a:close/>
                    <a:moveTo>
                      <a:pt x="4026" y="4476"/>
                    </a:moveTo>
                    <a:lnTo>
                      <a:pt x="4024" y="4476"/>
                    </a:lnTo>
                    <a:lnTo>
                      <a:pt x="4022" y="4461"/>
                    </a:lnTo>
                    <a:lnTo>
                      <a:pt x="4026" y="4476"/>
                    </a:lnTo>
                    <a:lnTo>
                      <a:pt x="4026" y="4476"/>
                    </a:lnTo>
                    <a:close/>
                    <a:moveTo>
                      <a:pt x="3943" y="4493"/>
                    </a:moveTo>
                    <a:lnTo>
                      <a:pt x="3941" y="4493"/>
                    </a:lnTo>
                    <a:lnTo>
                      <a:pt x="3939" y="4478"/>
                    </a:lnTo>
                    <a:lnTo>
                      <a:pt x="3943" y="4493"/>
                    </a:lnTo>
                    <a:lnTo>
                      <a:pt x="3943" y="4493"/>
                    </a:lnTo>
                    <a:close/>
                    <a:moveTo>
                      <a:pt x="3856" y="4498"/>
                    </a:moveTo>
                    <a:lnTo>
                      <a:pt x="3854" y="4498"/>
                    </a:lnTo>
                    <a:lnTo>
                      <a:pt x="3854" y="4483"/>
                    </a:lnTo>
                    <a:lnTo>
                      <a:pt x="3856" y="4498"/>
                    </a:lnTo>
                    <a:lnTo>
                      <a:pt x="3856" y="4498"/>
                    </a:lnTo>
                    <a:close/>
                    <a:moveTo>
                      <a:pt x="640" y="4498"/>
                    </a:moveTo>
                    <a:lnTo>
                      <a:pt x="640" y="4498"/>
                    </a:lnTo>
                    <a:lnTo>
                      <a:pt x="642" y="4483"/>
                    </a:lnTo>
                    <a:lnTo>
                      <a:pt x="642" y="4498"/>
                    </a:lnTo>
                    <a:lnTo>
                      <a:pt x="640" y="4498"/>
                    </a:lnTo>
                    <a:close/>
                    <a:moveTo>
                      <a:pt x="553" y="4493"/>
                    </a:moveTo>
                    <a:lnTo>
                      <a:pt x="553" y="4493"/>
                    </a:lnTo>
                    <a:lnTo>
                      <a:pt x="555" y="4478"/>
                    </a:lnTo>
                    <a:lnTo>
                      <a:pt x="555" y="4493"/>
                    </a:lnTo>
                    <a:lnTo>
                      <a:pt x="553" y="4493"/>
                    </a:lnTo>
                    <a:close/>
                    <a:moveTo>
                      <a:pt x="470" y="4476"/>
                    </a:moveTo>
                    <a:lnTo>
                      <a:pt x="470" y="4476"/>
                    </a:lnTo>
                    <a:lnTo>
                      <a:pt x="474" y="4461"/>
                    </a:lnTo>
                    <a:lnTo>
                      <a:pt x="472" y="4476"/>
                    </a:lnTo>
                    <a:lnTo>
                      <a:pt x="470" y="4476"/>
                    </a:lnTo>
                    <a:close/>
                    <a:moveTo>
                      <a:pt x="391" y="4449"/>
                    </a:moveTo>
                    <a:lnTo>
                      <a:pt x="389" y="4447"/>
                    </a:lnTo>
                    <a:lnTo>
                      <a:pt x="397" y="4434"/>
                    </a:lnTo>
                    <a:lnTo>
                      <a:pt x="391" y="4449"/>
                    </a:lnTo>
                    <a:lnTo>
                      <a:pt x="391" y="4449"/>
                    </a:lnTo>
                    <a:close/>
                    <a:moveTo>
                      <a:pt x="318" y="4412"/>
                    </a:moveTo>
                    <a:lnTo>
                      <a:pt x="316" y="4410"/>
                    </a:lnTo>
                    <a:lnTo>
                      <a:pt x="325" y="4398"/>
                    </a:lnTo>
                    <a:lnTo>
                      <a:pt x="318" y="4412"/>
                    </a:lnTo>
                    <a:lnTo>
                      <a:pt x="318" y="4412"/>
                    </a:lnTo>
                    <a:close/>
                    <a:moveTo>
                      <a:pt x="248" y="4364"/>
                    </a:moveTo>
                    <a:lnTo>
                      <a:pt x="248" y="4364"/>
                    </a:lnTo>
                    <a:lnTo>
                      <a:pt x="258" y="4353"/>
                    </a:lnTo>
                    <a:lnTo>
                      <a:pt x="250" y="4366"/>
                    </a:lnTo>
                    <a:lnTo>
                      <a:pt x="248" y="4364"/>
                    </a:lnTo>
                    <a:close/>
                    <a:moveTo>
                      <a:pt x="188" y="4310"/>
                    </a:moveTo>
                    <a:lnTo>
                      <a:pt x="186" y="4310"/>
                    </a:lnTo>
                    <a:lnTo>
                      <a:pt x="197" y="4300"/>
                    </a:lnTo>
                    <a:lnTo>
                      <a:pt x="188" y="4312"/>
                    </a:lnTo>
                    <a:lnTo>
                      <a:pt x="188" y="4310"/>
                    </a:lnTo>
                    <a:close/>
                    <a:moveTo>
                      <a:pt x="133" y="4250"/>
                    </a:moveTo>
                    <a:lnTo>
                      <a:pt x="131" y="4248"/>
                    </a:lnTo>
                    <a:lnTo>
                      <a:pt x="145" y="4240"/>
                    </a:lnTo>
                    <a:lnTo>
                      <a:pt x="133" y="4250"/>
                    </a:lnTo>
                    <a:lnTo>
                      <a:pt x="133" y="4250"/>
                    </a:lnTo>
                    <a:close/>
                    <a:moveTo>
                      <a:pt x="86" y="4180"/>
                    </a:moveTo>
                    <a:lnTo>
                      <a:pt x="86" y="4180"/>
                    </a:lnTo>
                    <a:lnTo>
                      <a:pt x="99" y="4172"/>
                    </a:lnTo>
                    <a:lnTo>
                      <a:pt x="88" y="4182"/>
                    </a:lnTo>
                    <a:lnTo>
                      <a:pt x="86" y="4180"/>
                    </a:lnTo>
                    <a:close/>
                    <a:moveTo>
                      <a:pt x="48" y="4106"/>
                    </a:moveTo>
                    <a:lnTo>
                      <a:pt x="48" y="4106"/>
                    </a:lnTo>
                    <a:lnTo>
                      <a:pt x="64" y="4101"/>
                    </a:lnTo>
                    <a:lnTo>
                      <a:pt x="50" y="4108"/>
                    </a:lnTo>
                    <a:lnTo>
                      <a:pt x="48" y="4106"/>
                    </a:lnTo>
                    <a:close/>
                    <a:moveTo>
                      <a:pt x="22" y="4027"/>
                    </a:moveTo>
                    <a:lnTo>
                      <a:pt x="22" y="4025"/>
                    </a:lnTo>
                    <a:lnTo>
                      <a:pt x="37" y="4024"/>
                    </a:lnTo>
                    <a:lnTo>
                      <a:pt x="22" y="4027"/>
                    </a:lnTo>
                    <a:lnTo>
                      <a:pt x="22" y="4027"/>
                    </a:lnTo>
                    <a:close/>
                    <a:moveTo>
                      <a:pt x="5" y="3944"/>
                    </a:moveTo>
                    <a:lnTo>
                      <a:pt x="5" y="3943"/>
                    </a:lnTo>
                    <a:lnTo>
                      <a:pt x="20" y="3941"/>
                    </a:lnTo>
                    <a:lnTo>
                      <a:pt x="5" y="3944"/>
                    </a:lnTo>
                    <a:lnTo>
                      <a:pt x="5" y="3944"/>
                    </a:lnTo>
                    <a:close/>
                    <a:moveTo>
                      <a:pt x="0" y="3858"/>
                    </a:moveTo>
                    <a:lnTo>
                      <a:pt x="0" y="3856"/>
                    </a:lnTo>
                    <a:lnTo>
                      <a:pt x="15" y="3856"/>
                    </a:lnTo>
                    <a:lnTo>
                      <a:pt x="0" y="3858"/>
                    </a:lnTo>
                    <a:lnTo>
                      <a:pt x="0" y="3858"/>
                    </a:lnTo>
                    <a:close/>
                    <a:moveTo>
                      <a:pt x="0" y="640"/>
                    </a:moveTo>
                    <a:lnTo>
                      <a:pt x="0" y="640"/>
                    </a:lnTo>
                    <a:lnTo>
                      <a:pt x="15" y="642"/>
                    </a:lnTo>
                    <a:lnTo>
                      <a:pt x="0" y="642"/>
                    </a:lnTo>
                    <a:lnTo>
                      <a:pt x="0" y="640"/>
                    </a:lnTo>
                    <a:close/>
                    <a:moveTo>
                      <a:pt x="5" y="554"/>
                    </a:moveTo>
                    <a:lnTo>
                      <a:pt x="5" y="554"/>
                    </a:lnTo>
                    <a:lnTo>
                      <a:pt x="20" y="557"/>
                    </a:lnTo>
                    <a:lnTo>
                      <a:pt x="5" y="555"/>
                    </a:lnTo>
                    <a:lnTo>
                      <a:pt x="5" y="554"/>
                    </a:lnTo>
                    <a:close/>
                    <a:moveTo>
                      <a:pt x="22" y="471"/>
                    </a:moveTo>
                    <a:lnTo>
                      <a:pt x="22" y="471"/>
                    </a:lnTo>
                    <a:lnTo>
                      <a:pt x="37" y="474"/>
                    </a:lnTo>
                    <a:lnTo>
                      <a:pt x="22" y="473"/>
                    </a:lnTo>
                    <a:lnTo>
                      <a:pt x="22" y="471"/>
                    </a:lnTo>
                    <a:close/>
                    <a:moveTo>
                      <a:pt x="48" y="392"/>
                    </a:moveTo>
                    <a:lnTo>
                      <a:pt x="50" y="392"/>
                    </a:lnTo>
                    <a:lnTo>
                      <a:pt x="64" y="397"/>
                    </a:lnTo>
                    <a:lnTo>
                      <a:pt x="48" y="392"/>
                    </a:lnTo>
                    <a:lnTo>
                      <a:pt x="48" y="392"/>
                    </a:lnTo>
                    <a:close/>
                    <a:moveTo>
                      <a:pt x="86" y="318"/>
                    </a:moveTo>
                    <a:lnTo>
                      <a:pt x="88" y="316"/>
                    </a:lnTo>
                    <a:lnTo>
                      <a:pt x="99" y="326"/>
                    </a:lnTo>
                    <a:lnTo>
                      <a:pt x="86" y="318"/>
                    </a:lnTo>
                    <a:lnTo>
                      <a:pt x="86" y="318"/>
                    </a:lnTo>
                    <a:close/>
                    <a:moveTo>
                      <a:pt x="133" y="248"/>
                    </a:moveTo>
                    <a:lnTo>
                      <a:pt x="133" y="248"/>
                    </a:lnTo>
                    <a:lnTo>
                      <a:pt x="145" y="258"/>
                    </a:lnTo>
                    <a:lnTo>
                      <a:pt x="131" y="250"/>
                    </a:lnTo>
                    <a:lnTo>
                      <a:pt x="133" y="248"/>
                    </a:lnTo>
                    <a:close/>
                    <a:moveTo>
                      <a:pt x="188" y="188"/>
                    </a:moveTo>
                    <a:lnTo>
                      <a:pt x="188" y="186"/>
                    </a:lnTo>
                    <a:lnTo>
                      <a:pt x="197" y="198"/>
                    </a:lnTo>
                    <a:lnTo>
                      <a:pt x="186" y="188"/>
                    </a:lnTo>
                    <a:lnTo>
                      <a:pt x="188" y="188"/>
                    </a:lnTo>
                    <a:close/>
                    <a:moveTo>
                      <a:pt x="248" y="134"/>
                    </a:moveTo>
                    <a:lnTo>
                      <a:pt x="250" y="132"/>
                    </a:lnTo>
                    <a:lnTo>
                      <a:pt x="258" y="145"/>
                    </a:lnTo>
                    <a:lnTo>
                      <a:pt x="248" y="134"/>
                    </a:lnTo>
                    <a:lnTo>
                      <a:pt x="248" y="134"/>
                    </a:lnTo>
                    <a:close/>
                    <a:moveTo>
                      <a:pt x="318" y="86"/>
                    </a:moveTo>
                    <a:lnTo>
                      <a:pt x="318" y="86"/>
                    </a:lnTo>
                    <a:lnTo>
                      <a:pt x="325" y="100"/>
                    </a:lnTo>
                    <a:lnTo>
                      <a:pt x="316" y="88"/>
                    </a:lnTo>
                    <a:lnTo>
                      <a:pt x="318" y="86"/>
                    </a:lnTo>
                    <a:close/>
                    <a:moveTo>
                      <a:pt x="391" y="49"/>
                    </a:moveTo>
                    <a:lnTo>
                      <a:pt x="391" y="49"/>
                    </a:lnTo>
                    <a:lnTo>
                      <a:pt x="397" y="64"/>
                    </a:lnTo>
                    <a:lnTo>
                      <a:pt x="389" y="51"/>
                    </a:lnTo>
                    <a:lnTo>
                      <a:pt x="391" y="49"/>
                    </a:lnTo>
                    <a:close/>
                    <a:moveTo>
                      <a:pt x="470" y="22"/>
                    </a:moveTo>
                    <a:lnTo>
                      <a:pt x="472" y="22"/>
                    </a:lnTo>
                    <a:lnTo>
                      <a:pt x="474" y="37"/>
                    </a:lnTo>
                    <a:lnTo>
                      <a:pt x="470" y="22"/>
                    </a:lnTo>
                    <a:lnTo>
                      <a:pt x="470" y="22"/>
                    </a:lnTo>
                    <a:close/>
                    <a:moveTo>
                      <a:pt x="553" y="5"/>
                    </a:moveTo>
                    <a:lnTo>
                      <a:pt x="555" y="5"/>
                    </a:lnTo>
                    <a:lnTo>
                      <a:pt x="555" y="20"/>
                    </a:lnTo>
                    <a:lnTo>
                      <a:pt x="553" y="5"/>
                    </a:lnTo>
                    <a:lnTo>
                      <a:pt x="553" y="5"/>
                    </a:lnTo>
                    <a:close/>
                    <a:moveTo>
                      <a:pt x="640" y="0"/>
                    </a:moveTo>
                    <a:lnTo>
                      <a:pt x="642" y="0"/>
                    </a:lnTo>
                    <a:lnTo>
                      <a:pt x="642" y="15"/>
                    </a:lnTo>
                    <a:lnTo>
                      <a:pt x="640" y="0"/>
                    </a:lnTo>
                    <a:lnTo>
                      <a:pt x="640" y="0"/>
                    </a:lnTo>
                    <a:close/>
                    <a:moveTo>
                      <a:pt x="3856" y="0"/>
                    </a:moveTo>
                    <a:lnTo>
                      <a:pt x="3856" y="0"/>
                    </a:lnTo>
                    <a:lnTo>
                      <a:pt x="3854" y="15"/>
                    </a:lnTo>
                    <a:lnTo>
                      <a:pt x="3854" y="0"/>
                    </a:lnTo>
                    <a:lnTo>
                      <a:pt x="3856" y="0"/>
                    </a:lnTo>
                    <a:close/>
                    <a:moveTo>
                      <a:pt x="3943" y="5"/>
                    </a:moveTo>
                    <a:lnTo>
                      <a:pt x="3943" y="5"/>
                    </a:lnTo>
                    <a:lnTo>
                      <a:pt x="3939" y="20"/>
                    </a:lnTo>
                    <a:lnTo>
                      <a:pt x="3941" y="5"/>
                    </a:lnTo>
                    <a:lnTo>
                      <a:pt x="3943" y="5"/>
                    </a:lnTo>
                    <a:close/>
                    <a:moveTo>
                      <a:pt x="4026" y="22"/>
                    </a:moveTo>
                    <a:lnTo>
                      <a:pt x="4026" y="22"/>
                    </a:lnTo>
                    <a:lnTo>
                      <a:pt x="4022" y="37"/>
                    </a:lnTo>
                    <a:lnTo>
                      <a:pt x="4024" y="22"/>
                    </a:lnTo>
                    <a:lnTo>
                      <a:pt x="4026" y="22"/>
                    </a:lnTo>
                    <a:close/>
                    <a:moveTo>
                      <a:pt x="4105" y="49"/>
                    </a:moveTo>
                    <a:lnTo>
                      <a:pt x="4105" y="51"/>
                    </a:lnTo>
                    <a:lnTo>
                      <a:pt x="4099" y="64"/>
                    </a:lnTo>
                    <a:lnTo>
                      <a:pt x="4105" y="49"/>
                    </a:lnTo>
                    <a:lnTo>
                      <a:pt x="4105" y="49"/>
                    </a:lnTo>
                    <a:close/>
                    <a:moveTo>
                      <a:pt x="4178" y="86"/>
                    </a:moveTo>
                    <a:lnTo>
                      <a:pt x="4180" y="88"/>
                    </a:lnTo>
                    <a:lnTo>
                      <a:pt x="4171" y="100"/>
                    </a:lnTo>
                    <a:lnTo>
                      <a:pt x="4178" y="86"/>
                    </a:lnTo>
                    <a:lnTo>
                      <a:pt x="4178" y="86"/>
                    </a:lnTo>
                    <a:close/>
                    <a:moveTo>
                      <a:pt x="4248" y="134"/>
                    </a:moveTo>
                    <a:lnTo>
                      <a:pt x="4248" y="134"/>
                    </a:lnTo>
                    <a:lnTo>
                      <a:pt x="4238" y="145"/>
                    </a:lnTo>
                    <a:lnTo>
                      <a:pt x="4246" y="132"/>
                    </a:lnTo>
                    <a:lnTo>
                      <a:pt x="4248" y="134"/>
                    </a:lnTo>
                    <a:close/>
                    <a:moveTo>
                      <a:pt x="4308" y="188"/>
                    </a:moveTo>
                    <a:lnTo>
                      <a:pt x="4310" y="188"/>
                    </a:lnTo>
                    <a:lnTo>
                      <a:pt x="4299" y="198"/>
                    </a:lnTo>
                    <a:lnTo>
                      <a:pt x="4308" y="186"/>
                    </a:lnTo>
                    <a:lnTo>
                      <a:pt x="4308" y="188"/>
                    </a:lnTo>
                    <a:close/>
                    <a:moveTo>
                      <a:pt x="4363" y="248"/>
                    </a:moveTo>
                    <a:lnTo>
                      <a:pt x="4365" y="250"/>
                    </a:lnTo>
                    <a:lnTo>
                      <a:pt x="4351" y="258"/>
                    </a:lnTo>
                    <a:lnTo>
                      <a:pt x="4363" y="248"/>
                    </a:lnTo>
                    <a:lnTo>
                      <a:pt x="4363" y="248"/>
                    </a:lnTo>
                    <a:close/>
                    <a:moveTo>
                      <a:pt x="4410" y="318"/>
                    </a:moveTo>
                    <a:lnTo>
                      <a:pt x="4410" y="318"/>
                    </a:lnTo>
                    <a:lnTo>
                      <a:pt x="4397" y="326"/>
                    </a:lnTo>
                    <a:lnTo>
                      <a:pt x="4408" y="316"/>
                    </a:lnTo>
                    <a:lnTo>
                      <a:pt x="4410" y="318"/>
                    </a:lnTo>
                    <a:close/>
                    <a:moveTo>
                      <a:pt x="4446" y="392"/>
                    </a:moveTo>
                    <a:lnTo>
                      <a:pt x="4448" y="392"/>
                    </a:lnTo>
                    <a:lnTo>
                      <a:pt x="4432" y="397"/>
                    </a:lnTo>
                    <a:lnTo>
                      <a:pt x="4446" y="392"/>
                    </a:lnTo>
                    <a:lnTo>
                      <a:pt x="4446" y="392"/>
                    </a:lnTo>
                    <a:close/>
                    <a:moveTo>
                      <a:pt x="4474" y="471"/>
                    </a:moveTo>
                    <a:lnTo>
                      <a:pt x="4474" y="473"/>
                    </a:lnTo>
                    <a:lnTo>
                      <a:pt x="4459" y="474"/>
                    </a:lnTo>
                    <a:lnTo>
                      <a:pt x="4474" y="471"/>
                    </a:lnTo>
                    <a:lnTo>
                      <a:pt x="4474" y="471"/>
                    </a:lnTo>
                    <a:close/>
                    <a:moveTo>
                      <a:pt x="4491" y="554"/>
                    </a:moveTo>
                    <a:lnTo>
                      <a:pt x="4491" y="555"/>
                    </a:lnTo>
                    <a:lnTo>
                      <a:pt x="4476" y="557"/>
                    </a:lnTo>
                    <a:lnTo>
                      <a:pt x="4491" y="554"/>
                    </a:lnTo>
                    <a:lnTo>
                      <a:pt x="4491" y="554"/>
                    </a:lnTo>
                    <a:close/>
                    <a:moveTo>
                      <a:pt x="4496" y="640"/>
                    </a:moveTo>
                    <a:lnTo>
                      <a:pt x="4496" y="642"/>
                    </a:lnTo>
                    <a:lnTo>
                      <a:pt x="4481" y="642"/>
                    </a:lnTo>
                    <a:lnTo>
                      <a:pt x="4496" y="640"/>
                    </a:lnTo>
                    <a:lnTo>
                      <a:pt x="4496" y="640"/>
                    </a:lnTo>
                    <a:close/>
                    <a:moveTo>
                      <a:pt x="4496" y="3858"/>
                    </a:moveTo>
                    <a:lnTo>
                      <a:pt x="4496" y="3858"/>
                    </a:lnTo>
                    <a:lnTo>
                      <a:pt x="4481" y="3856"/>
                    </a:lnTo>
                    <a:lnTo>
                      <a:pt x="4496" y="3856"/>
                    </a:lnTo>
                    <a:lnTo>
                      <a:pt x="4496" y="3858"/>
                    </a:lnTo>
                    <a:close/>
                  </a:path>
                </a:pathLst>
              </a:custGeom>
              <a:solidFill>
                <a:srgbClr val="000000"/>
              </a:solidFill>
              <a:ln w="25400">
                <a:solidFill>
                  <a:srgbClr val="000000"/>
                </a:solidFill>
                <a:prstDash val="solid"/>
                <a:round/>
                <a:headEnd/>
                <a:tailEnd/>
              </a:ln>
            </p:spPr>
            <p:txBody>
              <a:bodyPr rot="0" vert="horz" wrap="square" lIns="91440" tIns="45720" rIns="91440" bIns="45720" anchor="t" anchorCtr="0" upright="1">
                <a:noAutofit/>
              </a:bodyPr>
              <a:lstStyle/>
              <a:p>
                <a:endParaRPr lang="en-US" sz="2800" dirty="0"/>
              </a:p>
            </p:txBody>
          </p:sp>
          <p:sp>
            <p:nvSpPr>
              <p:cNvPr id="671" name="Freeform 670"/>
              <p:cNvSpPr>
                <a:spLocks/>
              </p:cNvSpPr>
              <p:nvPr/>
            </p:nvSpPr>
            <p:spPr bwMode="auto">
              <a:xfrm>
                <a:off x="590550" y="552450"/>
                <a:ext cx="126470" cy="104470"/>
              </a:xfrm>
              <a:custGeom>
                <a:avLst/>
                <a:gdLst>
                  <a:gd name="T0" fmla="*/ 572 w 572"/>
                  <a:gd name="T1" fmla="*/ 286 h 572"/>
                  <a:gd name="T2" fmla="*/ 566 w 572"/>
                  <a:gd name="T3" fmla="*/ 344 h 572"/>
                  <a:gd name="T4" fmla="*/ 550 w 572"/>
                  <a:gd name="T5" fmla="*/ 397 h 572"/>
                  <a:gd name="T6" fmla="*/ 523 w 572"/>
                  <a:gd name="T7" fmla="*/ 446 h 572"/>
                  <a:gd name="T8" fmla="*/ 487 w 572"/>
                  <a:gd name="T9" fmla="*/ 487 h 572"/>
                  <a:gd name="T10" fmla="*/ 446 w 572"/>
                  <a:gd name="T11" fmla="*/ 523 h 572"/>
                  <a:gd name="T12" fmla="*/ 397 w 572"/>
                  <a:gd name="T13" fmla="*/ 550 h 572"/>
                  <a:gd name="T14" fmla="*/ 342 w 572"/>
                  <a:gd name="T15" fmla="*/ 567 h 572"/>
                  <a:gd name="T16" fmla="*/ 286 w 572"/>
                  <a:gd name="T17" fmla="*/ 572 h 572"/>
                  <a:gd name="T18" fmla="*/ 228 w 572"/>
                  <a:gd name="T19" fmla="*/ 567 h 572"/>
                  <a:gd name="T20" fmla="*/ 175 w 572"/>
                  <a:gd name="T21" fmla="*/ 550 h 572"/>
                  <a:gd name="T22" fmla="*/ 126 w 572"/>
                  <a:gd name="T23" fmla="*/ 523 h 572"/>
                  <a:gd name="T24" fmla="*/ 83 w 572"/>
                  <a:gd name="T25" fmla="*/ 487 h 572"/>
                  <a:gd name="T26" fmla="*/ 49 w 572"/>
                  <a:gd name="T27" fmla="*/ 446 h 572"/>
                  <a:gd name="T28" fmla="*/ 22 w 572"/>
                  <a:gd name="T29" fmla="*/ 397 h 572"/>
                  <a:gd name="T30" fmla="*/ 5 w 572"/>
                  <a:gd name="T31" fmla="*/ 344 h 572"/>
                  <a:gd name="T32" fmla="*/ 0 w 572"/>
                  <a:gd name="T33" fmla="*/ 286 h 572"/>
                  <a:gd name="T34" fmla="*/ 5 w 572"/>
                  <a:gd name="T35" fmla="*/ 228 h 572"/>
                  <a:gd name="T36" fmla="*/ 22 w 572"/>
                  <a:gd name="T37" fmla="*/ 175 h 572"/>
                  <a:gd name="T38" fmla="*/ 49 w 572"/>
                  <a:gd name="T39" fmla="*/ 126 h 572"/>
                  <a:gd name="T40" fmla="*/ 83 w 572"/>
                  <a:gd name="T41" fmla="*/ 84 h 572"/>
                  <a:gd name="T42" fmla="*/ 126 w 572"/>
                  <a:gd name="T43" fmla="*/ 49 h 572"/>
                  <a:gd name="T44" fmla="*/ 175 w 572"/>
                  <a:gd name="T45" fmla="*/ 22 h 572"/>
                  <a:gd name="T46" fmla="*/ 228 w 572"/>
                  <a:gd name="T47" fmla="*/ 5 h 572"/>
                  <a:gd name="T48" fmla="*/ 286 w 572"/>
                  <a:gd name="T49" fmla="*/ 0 h 572"/>
                  <a:gd name="T50" fmla="*/ 342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6 w 572"/>
                  <a:gd name="T63" fmla="*/ 228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6" y="344"/>
                    </a:lnTo>
                    <a:lnTo>
                      <a:pt x="550" y="397"/>
                    </a:lnTo>
                    <a:lnTo>
                      <a:pt x="523" y="446"/>
                    </a:lnTo>
                    <a:lnTo>
                      <a:pt x="487" y="487"/>
                    </a:lnTo>
                    <a:lnTo>
                      <a:pt x="446" y="523"/>
                    </a:lnTo>
                    <a:lnTo>
                      <a:pt x="397" y="550"/>
                    </a:lnTo>
                    <a:lnTo>
                      <a:pt x="342" y="567"/>
                    </a:lnTo>
                    <a:lnTo>
                      <a:pt x="286" y="572"/>
                    </a:lnTo>
                    <a:lnTo>
                      <a:pt x="228" y="567"/>
                    </a:lnTo>
                    <a:lnTo>
                      <a:pt x="175" y="550"/>
                    </a:lnTo>
                    <a:lnTo>
                      <a:pt x="126" y="523"/>
                    </a:lnTo>
                    <a:lnTo>
                      <a:pt x="83" y="487"/>
                    </a:lnTo>
                    <a:lnTo>
                      <a:pt x="49" y="446"/>
                    </a:lnTo>
                    <a:lnTo>
                      <a:pt x="22" y="397"/>
                    </a:lnTo>
                    <a:lnTo>
                      <a:pt x="5" y="344"/>
                    </a:lnTo>
                    <a:lnTo>
                      <a:pt x="0" y="286"/>
                    </a:lnTo>
                    <a:lnTo>
                      <a:pt x="5" y="228"/>
                    </a:lnTo>
                    <a:lnTo>
                      <a:pt x="22" y="175"/>
                    </a:lnTo>
                    <a:lnTo>
                      <a:pt x="49" y="126"/>
                    </a:lnTo>
                    <a:lnTo>
                      <a:pt x="83" y="84"/>
                    </a:lnTo>
                    <a:lnTo>
                      <a:pt x="126" y="49"/>
                    </a:lnTo>
                    <a:lnTo>
                      <a:pt x="175" y="22"/>
                    </a:lnTo>
                    <a:lnTo>
                      <a:pt x="228" y="5"/>
                    </a:lnTo>
                    <a:lnTo>
                      <a:pt x="286" y="0"/>
                    </a:lnTo>
                    <a:lnTo>
                      <a:pt x="342" y="5"/>
                    </a:lnTo>
                    <a:lnTo>
                      <a:pt x="397" y="22"/>
                    </a:lnTo>
                    <a:lnTo>
                      <a:pt x="446" y="49"/>
                    </a:lnTo>
                    <a:lnTo>
                      <a:pt x="487" y="84"/>
                    </a:lnTo>
                    <a:lnTo>
                      <a:pt x="523" y="126"/>
                    </a:lnTo>
                    <a:lnTo>
                      <a:pt x="550" y="175"/>
                    </a:lnTo>
                    <a:lnTo>
                      <a:pt x="566" y="228"/>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72" name="Freeform 671"/>
              <p:cNvSpPr>
                <a:spLocks/>
              </p:cNvSpPr>
              <p:nvPr/>
            </p:nvSpPr>
            <p:spPr bwMode="auto">
              <a:xfrm>
                <a:off x="276225" y="666750"/>
                <a:ext cx="126470" cy="104952"/>
              </a:xfrm>
              <a:custGeom>
                <a:avLst/>
                <a:gdLst>
                  <a:gd name="T0" fmla="*/ 572 w 572"/>
                  <a:gd name="T1" fmla="*/ 286 h 572"/>
                  <a:gd name="T2" fmla="*/ 567 w 572"/>
                  <a:gd name="T3" fmla="*/ 344 h 572"/>
                  <a:gd name="T4" fmla="*/ 550 w 572"/>
                  <a:gd name="T5" fmla="*/ 397 h 572"/>
                  <a:gd name="T6" fmla="*/ 523 w 572"/>
                  <a:gd name="T7" fmla="*/ 446 h 572"/>
                  <a:gd name="T8" fmla="*/ 487 w 572"/>
                  <a:gd name="T9" fmla="*/ 489 h 572"/>
                  <a:gd name="T10" fmla="*/ 446 w 572"/>
                  <a:gd name="T11" fmla="*/ 523 h 572"/>
                  <a:gd name="T12" fmla="*/ 397 w 572"/>
                  <a:gd name="T13" fmla="*/ 550 h 572"/>
                  <a:gd name="T14" fmla="*/ 344 w 572"/>
                  <a:gd name="T15" fmla="*/ 567 h 572"/>
                  <a:gd name="T16" fmla="*/ 286 w 572"/>
                  <a:gd name="T17" fmla="*/ 572 h 572"/>
                  <a:gd name="T18" fmla="*/ 228 w 572"/>
                  <a:gd name="T19" fmla="*/ 567 h 572"/>
                  <a:gd name="T20" fmla="*/ 175 w 572"/>
                  <a:gd name="T21" fmla="*/ 550 h 572"/>
                  <a:gd name="T22" fmla="*/ 126 w 572"/>
                  <a:gd name="T23" fmla="*/ 523 h 572"/>
                  <a:gd name="T24" fmla="*/ 84 w 572"/>
                  <a:gd name="T25" fmla="*/ 489 h 572"/>
                  <a:gd name="T26" fmla="*/ 49 w 572"/>
                  <a:gd name="T27" fmla="*/ 446 h 572"/>
                  <a:gd name="T28" fmla="*/ 22 w 572"/>
                  <a:gd name="T29" fmla="*/ 397 h 572"/>
                  <a:gd name="T30" fmla="*/ 5 w 572"/>
                  <a:gd name="T31" fmla="*/ 344 h 572"/>
                  <a:gd name="T32" fmla="*/ 0 w 572"/>
                  <a:gd name="T33" fmla="*/ 286 h 572"/>
                  <a:gd name="T34" fmla="*/ 5 w 572"/>
                  <a:gd name="T35" fmla="*/ 229 h 572"/>
                  <a:gd name="T36" fmla="*/ 22 w 572"/>
                  <a:gd name="T37" fmla="*/ 175 h 572"/>
                  <a:gd name="T38" fmla="*/ 49 w 572"/>
                  <a:gd name="T39" fmla="*/ 126 h 572"/>
                  <a:gd name="T40" fmla="*/ 84 w 572"/>
                  <a:gd name="T41" fmla="*/ 84 h 572"/>
                  <a:gd name="T42" fmla="*/ 126 w 572"/>
                  <a:gd name="T43" fmla="*/ 49 h 572"/>
                  <a:gd name="T44" fmla="*/ 175 w 572"/>
                  <a:gd name="T45" fmla="*/ 22 h 572"/>
                  <a:gd name="T46" fmla="*/ 228 w 572"/>
                  <a:gd name="T47" fmla="*/ 5 h 572"/>
                  <a:gd name="T48" fmla="*/ 286 w 572"/>
                  <a:gd name="T49" fmla="*/ 0 h 572"/>
                  <a:gd name="T50" fmla="*/ 344 w 572"/>
                  <a:gd name="T51" fmla="*/ 5 h 572"/>
                  <a:gd name="T52" fmla="*/ 397 w 572"/>
                  <a:gd name="T53" fmla="*/ 22 h 572"/>
                  <a:gd name="T54" fmla="*/ 446 w 572"/>
                  <a:gd name="T55" fmla="*/ 49 h 572"/>
                  <a:gd name="T56" fmla="*/ 487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7" y="489"/>
                    </a:lnTo>
                    <a:lnTo>
                      <a:pt x="446" y="523"/>
                    </a:lnTo>
                    <a:lnTo>
                      <a:pt x="397" y="550"/>
                    </a:lnTo>
                    <a:lnTo>
                      <a:pt x="344" y="567"/>
                    </a:lnTo>
                    <a:lnTo>
                      <a:pt x="286" y="572"/>
                    </a:lnTo>
                    <a:lnTo>
                      <a:pt x="228" y="567"/>
                    </a:lnTo>
                    <a:lnTo>
                      <a:pt x="175" y="550"/>
                    </a:lnTo>
                    <a:lnTo>
                      <a:pt x="126" y="523"/>
                    </a:lnTo>
                    <a:lnTo>
                      <a:pt x="84" y="489"/>
                    </a:lnTo>
                    <a:lnTo>
                      <a:pt x="49" y="446"/>
                    </a:lnTo>
                    <a:lnTo>
                      <a:pt x="22" y="397"/>
                    </a:lnTo>
                    <a:lnTo>
                      <a:pt x="5" y="344"/>
                    </a:lnTo>
                    <a:lnTo>
                      <a:pt x="0" y="286"/>
                    </a:lnTo>
                    <a:lnTo>
                      <a:pt x="5" y="229"/>
                    </a:lnTo>
                    <a:lnTo>
                      <a:pt x="22" y="175"/>
                    </a:lnTo>
                    <a:lnTo>
                      <a:pt x="49" y="126"/>
                    </a:lnTo>
                    <a:lnTo>
                      <a:pt x="84" y="84"/>
                    </a:lnTo>
                    <a:lnTo>
                      <a:pt x="126" y="49"/>
                    </a:lnTo>
                    <a:lnTo>
                      <a:pt x="175" y="22"/>
                    </a:lnTo>
                    <a:lnTo>
                      <a:pt x="228" y="5"/>
                    </a:lnTo>
                    <a:lnTo>
                      <a:pt x="286" y="0"/>
                    </a:lnTo>
                    <a:lnTo>
                      <a:pt x="344" y="5"/>
                    </a:lnTo>
                    <a:lnTo>
                      <a:pt x="397" y="22"/>
                    </a:lnTo>
                    <a:lnTo>
                      <a:pt x="446" y="49"/>
                    </a:lnTo>
                    <a:lnTo>
                      <a:pt x="487" y="84"/>
                    </a:lnTo>
                    <a:lnTo>
                      <a:pt x="523" y="126"/>
                    </a:lnTo>
                    <a:lnTo>
                      <a:pt x="550" y="175"/>
                    </a:lnTo>
                    <a:lnTo>
                      <a:pt x="567" y="229"/>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73" name="Freeform 672"/>
              <p:cNvSpPr>
                <a:spLocks/>
              </p:cNvSpPr>
              <p:nvPr/>
            </p:nvSpPr>
            <p:spPr bwMode="auto">
              <a:xfrm>
                <a:off x="885825" y="666750"/>
                <a:ext cx="125903" cy="104952"/>
              </a:xfrm>
              <a:custGeom>
                <a:avLst/>
                <a:gdLst>
                  <a:gd name="T0" fmla="*/ 572 w 572"/>
                  <a:gd name="T1" fmla="*/ 286 h 572"/>
                  <a:gd name="T2" fmla="*/ 567 w 572"/>
                  <a:gd name="T3" fmla="*/ 344 h 572"/>
                  <a:gd name="T4" fmla="*/ 550 w 572"/>
                  <a:gd name="T5" fmla="*/ 397 h 572"/>
                  <a:gd name="T6" fmla="*/ 523 w 572"/>
                  <a:gd name="T7" fmla="*/ 446 h 572"/>
                  <a:gd name="T8" fmla="*/ 488 w 572"/>
                  <a:gd name="T9" fmla="*/ 489 h 572"/>
                  <a:gd name="T10" fmla="*/ 446 w 572"/>
                  <a:gd name="T11" fmla="*/ 523 h 572"/>
                  <a:gd name="T12" fmla="*/ 397 w 572"/>
                  <a:gd name="T13" fmla="*/ 550 h 572"/>
                  <a:gd name="T14" fmla="*/ 345 w 572"/>
                  <a:gd name="T15" fmla="*/ 567 h 572"/>
                  <a:gd name="T16" fmla="*/ 286 w 572"/>
                  <a:gd name="T17" fmla="*/ 572 h 572"/>
                  <a:gd name="T18" fmla="*/ 228 w 572"/>
                  <a:gd name="T19" fmla="*/ 567 h 572"/>
                  <a:gd name="T20" fmla="*/ 175 w 572"/>
                  <a:gd name="T21" fmla="*/ 550 h 572"/>
                  <a:gd name="T22" fmla="*/ 126 w 572"/>
                  <a:gd name="T23" fmla="*/ 523 h 572"/>
                  <a:gd name="T24" fmla="*/ 85 w 572"/>
                  <a:gd name="T25" fmla="*/ 489 h 572"/>
                  <a:gd name="T26" fmla="*/ 49 w 572"/>
                  <a:gd name="T27" fmla="*/ 446 h 572"/>
                  <a:gd name="T28" fmla="*/ 23 w 572"/>
                  <a:gd name="T29" fmla="*/ 397 h 572"/>
                  <a:gd name="T30" fmla="*/ 6 w 572"/>
                  <a:gd name="T31" fmla="*/ 344 h 572"/>
                  <a:gd name="T32" fmla="*/ 0 w 572"/>
                  <a:gd name="T33" fmla="*/ 286 h 572"/>
                  <a:gd name="T34" fmla="*/ 6 w 572"/>
                  <a:gd name="T35" fmla="*/ 229 h 572"/>
                  <a:gd name="T36" fmla="*/ 23 w 572"/>
                  <a:gd name="T37" fmla="*/ 175 h 572"/>
                  <a:gd name="T38" fmla="*/ 49 w 572"/>
                  <a:gd name="T39" fmla="*/ 126 h 572"/>
                  <a:gd name="T40" fmla="*/ 85 w 572"/>
                  <a:gd name="T41" fmla="*/ 84 h 572"/>
                  <a:gd name="T42" fmla="*/ 126 w 572"/>
                  <a:gd name="T43" fmla="*/ 49 h 572"/>
                  <a:gd name="T44" fmla="*/ 175 w 572"/>
                  <a:gd name="T45" fmla="*/ 22 h 572"/>
                  <a:gd name="T46" fmla="*/ 228 w 572"/>
                  <a:gd name="T47" fmla="*/ 5 h 572"/>
                  <a:gd name="T48" fmla="*/ 286 w 572"/>
                  <a:gd name="T49" fmla="*/ 0 h 572"/>
                  <a:gd name="T50" fmla="*/ 345 w 572"/>
                  <a:gd name="T51" fmla="*/ 5 h 572"/>
                  <a:gd name="T52" fmla="*/ 397 w 572"/>
                  <a:gd name="T53" fmla="*/ 22 h 572"/>
                  <a:gd name="T54" fmla="*/ 446 w 572"/>
                  <a:gd name="T55" fmla="*/ 49 h 572"/>
                  <a:gd name="T56" fmla="*/ 488 w 572"/>
                  <a:gd name="T57" fmla="*/ 84 h 572"/>
                  <a:gd name="T58" fmla="*/ 523 w 572"/>
                  <a:gd name="T59" fmla="*/ 126 h 572"/>
                  <a:gd name="T60" fmla="*/ 550 w 572"/>
                  <a:gd name="T61" fmla="*/ 175 h 572"/>
                  <a:gd name="T62" fmla="*/ 567 w 572"/>
                  <a:gd name="T63" fmla="*/ 229 h 572"/>
                  <a:gd name="T64" fmla="*/ 572 w 572"/>
                  <a:gd name="T65" fmla="*/ 286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2" h="572">
                    <a:moveTo>
                      <a:pt x="572" y="286"/>
                    </a:moveTo>
                    <a:lnTo>
                      <a:pt x="567" y="344"/>
                    </a:lnTo>
                    <a:lnTo>
                      <a:pt x="550" y="397"/>
                    </a:lnTo>
                    <a:lnTo>
                      <a:pt x="523" y="446"/>
                    </a:lnTo>
                    <a:lnTo>
                      <a:pt x="488" y="489"/>
                    </a:lnTo>
                    <a:lnTo>
                      <a:pt x="446" y="523"/>
                    </a:lnTo>
                    <a:lnTo>
                      <a:pt x="397" y="550"/>
                    </a:lnTo>
                    <a:lnTo>
                      <a:pt x="345" y="567"/>
                    </a:lnTo>
                    <a:lnTo>
                      <a:pt x="286" y="572"/>
                    </a:lnTo>
                    <a:lnTo>
                      <a:pt x="228" y="567"/>
                    </a:lnTo>
                    <a:lnTo>
                      <a:pt x="175" y="550"/>
                    </a:lnTo>
                    <a:lnTo>
                      <a:pt x="126" y="523"/>
                    </a:lnTo>
                    <a:lnTo>
                      <a:pt x="85" y="489"/>
                    </a:lnTo>
                    <a:lnTo>
                      <a:pt x="49" y="446"/>
                    </a:lnTo>
                    <a:lnTo>
                      <a:pt x="23" y="397"/>
                    </a:lnTo>
                    <a:lnTo>
                      <a:pt x="6" y="344"/>
                    </a:lnTo>
                    <a:lnTo>
                      <a:pt x="0" y="286"/>
                    </a:lnTo>
                    <a:lnTo>
                      <a:pt x="6" y="229"/>
                    </a:lnTo>
                    <a:lnTo>
                      <a:pt x="23" y="175"/>
                    </a:lnTo>
                    <a:lnTo>
                      <a:pt x="49" y="126"/>
                    </a:lnTo>
                    <a:lnTo>
                      <a:pt x="85" y="84"/>
                    </a:lnTo>
                    <a:lnTo>
                      <a:pt x="126" y="49"/>
                    </a:lnTo>
                    <a:lnTo>
                      <a:pt x="175" y="22"/>
                    </a:lnTo>
                    <a:lnTo>
                      <a:pt x="228" y="5"/>
                    </a:lnTo>
                    <a:lnTo>
                      <a:pt x="286" y="0"/>
                    </a:lnTo>
                    <a:lnTo>
                      <a:pt x="345" y="5"/>
                    </a:lnTo>
                    <a:lnTo>
                      <a:pt x="397" y="22"/>
                    </a:lnTo>
                    <a:lnTo>
                      <a:pt x="446" y="49"/>
                    </a:lnTo>
                    <a:lnTo>
                      <a:pt x="488" y="84"/>
                    </a:lnTo>
                    <a:lnTo>
                      <a:pt x="523" y="126"/>
                    </a:lnTo>
                    <a:lnTo>
                      <a:pt x="550" y="175"/>
                    </a:lnTo>
                    <a:lnTo>
                      <a:pt x="567" y="229"/>
                    </a:lnTo>
                    <a:lnTo>
                      <a:pt x="572" y="2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
                    <a:solidFill>
                      <a:srgbClr val="000000"/>
                    </a:solidFill>
                    <a:prstDash val="solid"/>
                    <a:round/>
                    <a:headEnd/>
                    <a:tailEnd/>
                  </a14:hiddenLine>
                </a:ext>
              </a:extLst>
            </p:spPr>
            <p:txBody>
              <a:bodyPr rot="0" vert="horz" wrap="square" lIns="91440" tIns="45720" rIns="91440" bIns="45720" anchor="t" anchorCtr="0" upright="1">
                <a:noAutofit/>
              </a:bodyPr>
              <a:lstStyle/>
              <a:p>
                <a:endParaRPr lang="en-US" sz="2800" dirty="0"/>
              </a:p>
            </p:txBody>
          </p:sp>
          <p:sp>
            <p:nvSpPr>
              <p:cNvPr id="674" name="AutoShape 236"/>
              <p:cNvSpPr>
                <a:spLocks noChangeArrowheads="1"/>
              </p:cNvSpPr>
              <p:nvPr/>
            </p:nvSpPr>
            <p:spPr bwMode="auto">
              <a:xfrm>
                <a:off x="190500" y="228600"/>
                <a:ext cx="93219" cy="274590"/>
              </a:xfrm>
              <a:prstGeom prst="roundRect">
                <a:avLst>
                  <a:gd name="adj" fmla="val 50000"/>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75" name="AutoShape 237"/>
              <p:cNvSpPr>
                <a:spLocks noChangeArrowheads="1"/>
              </p:cNvSpPr>
              <p:nvPr/>
            </p:nvSpPr>
            <p:spPr bwMode="auto">
              <a:xfrm rot="2629087">
                <a:off x="209550" y="285750"/>
                <a:ext cx="154860" cy="40814"/>
              </a:xfrm>
              <a:prstGeom prst="roundRect">
                <a:avLst>
                  <a:gd name="adj" fmla="val 50000"/>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76" name="AutoShape 238"/>
              <p:cNvSpPr>
                <a:spLocks noChangeArrowheads="1"/>
              </p:cNvSpPr>
              <p:nvPr/>
            </p:nvSpPr>
            <p:spPr bwMode="auto">
              <a:xfrm>
                <a:off x="209550" y="447675"/>
                <a:ext cx="213474" cy="53739"/>
              </a:xfrm>
              <a:prstGeom prst="roundRect">
                <a:avLst>
                  <a:gd name="adj" fmla="val 50000"/>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77" name="Oval 676"/>
              <p:cNvSpPr>
                <a:spLocks noChangeArrowheads="1"/>
              </p:cNvSpPr>
              <p:nvPr/>
            </p:nvSpPr>
            <p:spPr bwMode="auto">
              <a:xfrm>
                <a:off x="190500" y="114300"/>
                <a:ext cx="101870" cy="94553"/>
              </a:xfrm>
              <a:prstGeom prst="ellipse">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78" name="AutoShape 240"/>
              <p:cNvSpPr>
                <a:spLocks noChangeArrowheads="1"/>
              </p:cNvSpPr>
              <p:nvPr/>
            </p:nvSpPr>
            <p:spPr bwMode="auto">
              <a:xfrm rot="5400000">
                <a:off x="19050" y="409575"/>
                <a:ext cx="260305" cy="57099"/>
              </a:xfrm>
              <a:prstGeom prst="roundRect">
                <a:avLst>
                  <a:gd name="adj" fmla="val 50000"/>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79" name="AutoShape 241"/>
              <p:cNvSpPr>
                <a:spLocks noChangeArrowheads="1"/>
              </p:cNvSpPr>
              <p:nvPr/>
            </p:nvSpPr>
            <p:spPr bwMode="auto">
              <a:xfrm>
                <a:off x="123825" y="514350"/>
                <a:ext cx="222125" cy="56913"/>
              </a:xfrm>
              <a:prstGeom prst="roundRect">
                <a:avLst>
                  <a:gd name="adj" fmla="val 50000"/>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80" name="Rectangle 679"/>
              <p:cNvSpPr>
                <a:spLocks noChangeArrowheads="1"/>
              </p:cNvSpPr>
              <p:nvPr/>
            </p:nvSpPr>
            <p:spPr bwMode="auto">
              <a:xfrm>
                <a:off x="361950" y="400050"/>
                <a:ext cx="352329" cy="283887"/>
              </a:xfrm>
              <a:prstGeom prst="rect">
                <a:avLst/>
              </a:prstGeom>
              <a:solidFill>
                <a:srgbClr val="000000"/>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81" name="AutoShape 243"/>
              <p:cNvSpPr>
                <a:spLocks noChangeArrowheads="1"/>
              </p:cNvSpPr>
              <p:nvPr/>
            </p:nvSpPr>
            <p:spPr bwMode="auto">
              <a:xfrm>
                <a:off x="104775" y="590550"/>
                <a:ext cx="224288" cy="94780"/>
              </a:xfrm>
              <a:custGeom>
                <a:avLst/>
                <a:gdLst>
                  <a:gd name="G0" fmla="+- 8752 0 0"/>
                  <a:gd name="G1" fmla="+- 8752 0 0"/>
                  <a:gd name="G2" fmla="+- 0 0 0"/>
                  <a:gd name="G3" fmla="+- 21600 0 8752"/>
                  <a:gd name="G4" fmla="+- 21600 0 8752"/>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8157 h 21600"/>
                  <a:gd name="T4" fmla="*/ 10800 w 21600"/>
                  <a:gd name="T5" fmla="*/ 21600 h 21600"/>
                  <a:gd name="T6" fmla="*/ 21600 w 21600"/>
                  <a:gd name="T7" fmla="*/ 18157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8752" y="0"/>
                    </a:lnTo>
                    <a:lnTo>
                      <a:pt x="8752" y="0"/>
                    </a:lnTo>
                    <a:lnTo>
                      <a:pt x="8752" y="14714"/>
                    </a:lnTo>
                    <a:lnTo>
                      <a:pt x="0" y="14714"/>
                    </a:lnTo>
                    <a:lnTo>
                      <a:pt x="0" y="14714"/>
                    </a:lnTo>
                    <a:lnTo>
                      <a:pt x="0" y="18157"/>
                    </a:lnTo>
                    <a:lnTo>
                      <a:pt x="0" y="21600"/>
                    </a:lnTo>
                    <a:lnTo>
                      <a:pt x="0" y="21600"/>
                    </a:lnTo>
                    <a:lnTo>
                      <a:pt x="21600" y="21600"/>
                    </a:lnTo>
                    <a:lnTo>
                      <a:pt x="21600" y="21600"/>
                    </a:lnTo>
                    <a:lnTo>
                      <a:pt x="21600" y="18157"/>
                    </a:lnTo>
                    <a:lnTo>
                      <a:pt x="21600" y="14714"/>
                    </a:lnTo>
                    <a:lnTo>
                      <a:pt x="21600" y="14714"/>
                    </a:lnTo>
                    <a:lnTo>
                      <a:pt x="12848" y="14714"/>
                    </a:lnTo>
                    <a:lnTo>
                      <a:pt x="12848" y="0"/>
                    </a:lnTo>
                    <a:lnTo>
                      <a:pt x="12848" y="0"/>
                    </a:lnTo>
                    <a:close/>
                  </a:path>
                </a:pathLst>
              </a:custGeom>
              <a:solidFill>
                <a:srgbClr val="000000"/>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82" name="AutoShape 244"/>
              <p:cNvSpPr>
                <a:spLocks noChangeArrowheads="1"/>
              </p:cNvSpPr>
              <p:nvPr/>
            </p:nvSpPr>
            <p:spPr bwMode="auto">
              <a:xfrm rot="10800000">
                <a:off x="314325" y="333375"/>
                <a:ext cx="154860" cy="40814"/>
              </a:xfrm>
              <a:prstGeom prst="roundRect">
                <a:avLst>
                  <a:gd name="adj" fmla="val 50000"/>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83" name="AutoShape 245"/>
              <p:cNvSpPr>
                <a:spLocks noChangeArrowheads="1"/>
              </p:cNvSpPr>
              <p:nvPr/>
            </p:nvSpPr>
            <p:spPr bwMode="auto">
              <a:xfrm flipH="1">
                <a:off x="800100" y="228600"/>
                <a:ext cx="93219" cy="274590"/>
              </a:xfrm>
              <a:prstGeom prst="roundRect">
                <a:avLst>
                  <a:gd name="adj" fmla="val 50000"/>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84" name="AutoShape 246"/>
              <p:cNvSpPr>
                <a:spLocks noChangeArrowheads="1"/>
              </p:cNvSpPr>
              <p:nvPr/>
            </p:nvSpPr>
            <p:spPr bwMode="auto">
              <a:xfrm rot="18970913" flipH="1">
                <a:off x="723900" y="285750"/>
                <a:ext cx="154860" cy="40814"/>
              </a:xfrm>
              <a:prstGeom prst="roundRect">
                <a:avLst>
                  <a:gd name="adj" fmla="val 50000"/>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85" name="AutoShape 247"/>
              <p:cNvSpPr>
                <a:spLocks noChangeArrowheads="1"/>
              </p:cNvSpPr>
              <p:nvPr/>
            </p:nvSpPr>
            <p:spPr bwMode="auto">
              <a:xfrm flipH="1">
                <a:off x="666750" y="447675"/>
                <a:ext cx="213474" cy="53739"/>
              </a:xfrm>
              <a:prstGeom prst="roundRect">
                <a:avLst>
                  <a:gd name="adj" fmla="val 50000"/>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86" name="Oval 685"/>
              <p:cNvSpPr>
                <a:spLocks noChangeArrowheads="1"/>
              </p:cNvSpPr>
              <p:nvPr/>
            </p:nvSpPr>
            <p:spPr bwMode="auto">
              <a:xfrm flipH="1">
                <a:off x="800100" y="114300"/>
                <a:ext cx="101870" cy="94553"/>
              </a:xfrm>
              <a:prstGeom prst="ellipse">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87" name="AutoShape 249"/>
              <p:cNvSpPr>
                <a:spLocks noChangeArrowheads="1"/>
              </p:cNvSpPr>
              <p:nvPr/>
            </p:nvSpPr>
            <p:spPr bwMode="auto">
              <a:xfrm rot="16200000" flipH="1">
                <a:off x="809625" y="409575"/>
                <a:ext cx="260305" cy="57099"/>
              </a:xfrm>
              <a:prstGeom prst="roundRect">
                <a:avLst>
                  <a:gd name="adj" fmla="val 50000"/>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88" name="AutoShape 250"/>
              <p:cNvSpPr>
                <a:spLocks noChangeArrowheads="1"/>
              </p:cNvSpPr>
              <p:nvPr/>
            </p:nvSpPr>
            <p:spPr bwMode="auto">
              <a:xfrm flipH="1">
                <a:off x="752475" y="514350"/>
                <a:ext cx="222125" cy="56913"/>
              </a:xfrm>
              <a:prstGeom prst="roundRect">
                <a:avLst>
                  <a:gd name="adj" fmla="val 50000"/>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89" name="AutoShape 251"/>
              <p:cNvSpPr>
                <a:spLocks noChangeArrowheads="1"/>
              </p:cNvSpPr>
              <p:nvPr/>
            </p:nvSpPr>
            <p:spPr bwMode="auto">
              <a:xfrm flipH="1">
                <a:off x="752475" y="590550"/>
                <a:ext cx="224288" cy="94553"/>
              </a:xfrm>
              <a:custGeom>
                <a:avLst/>
                <a:gdLst>
                  <a:gd name="G0" fmla="+- 8752 0 0"/>
                  <a:gd name="G1" fmla="+- 8752 0 0"/>
                  <a:gd name="G2" fmla="+- 0 0 0"/>
                  <a:gd name="G3" fmla="+- 21600 0 8752"/>
                  <a:gd name="G4" fmla="+- 21600 0 8752"/>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8157 h 21600"/>
                  <a:gd name="T4" fmla="*/ 10800 w 21600"/>
                  <a:gd name="T5" fmla="*/ 21600 h 21600"/>
                  <a:gd name="T6" fmla="*/ 21600 w 21600"/>
                  <a:gd name="T7" fmla="*/ 18157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8752" y="0"/>
                    </a:lnTo>
                    <a:lnTo>
                      <a:pt x="8752" y="0"/>
                    </a:lnTo>
                    <a:lnTo>
                      <a:pt x="8752" y="14714"/>
                    </a:lnTo>
                    <a:lnTo>
                      <a:pt x="0" y="14714"/>
                    </a:lnTo>
                    <a:lnTo>
                      <a:pt x="0" y="14714"/>
                    </a:lnTo>
                    <a:lnTo>
                      <a:pt x="0" y="18157"/>
                    </a:lnTo>
                    <a:lnTo>
                      <a:pt x="0" y="21600"/>
                    </a:lnTo>
                    <a:lnTo>
                      <a:pt x="0" y="21600"/>
                    </a:lnTo>
                    <a:lnTo>
                      <a:pt x="21600" y="21600"/>
                    </a:lnTo>
                    <a:lnTo>
                      <a:pt x="21600" y="21600"/>
                    </a:lnTo>
                    <a:lnTo>
                      <a:pt x="21600" y="18157"/>
                    </a:lnTo>
                    <a:lnTo>
                      <a:pt x="21600" y="14714"/>
                    </a:lnTo>
                    <a:lnTo>
                      <a:pt x="21600" y="14714"/>
                    </a:lnTo>
                    <a:lnTo>
                      <a:pt x="12848" y="14714"/>
                    </a:lnTo>
                    <a:lnTo>
                      <a:pt x="12848" y="0"/>
                    </a:lnTo>
                    <a:lnTo>
                      <a:pt x="12848" y="0"/>
                    </a:lnTo>
                    <a:close/>
                  </a:path>
                </a:pathLst>
              </a:custGeom>
              <a:solidFill>
                <a:srgbClr val="000000"/>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90" name="AutoShape 252"/>
              <p:cNvSpPr>
                <a:spLocks noChangeArrowheads="1"/>
              </p:cNvSpPr>
              <p:nvPr/>
            </p:nvSpPr>
            <p:spPr bwMode="auto">
              <a:xfrm rot="10800000" flipH="1">
                <a:off x="619125" y="333375"/>
                <a:ext cx="154860" cy="40814"/>
              </a:xfrm>
              <a:prstGeom prst="roundRect">
                <a:avLst>
                  <a:gd name="adj" fmla="val 50000"/>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grpSp>
      </p:grpSp>
      <p:grpSp>
        <p:nvGrpSpPr>
          <p:cNvPr id="649" name="Group 648"/>
          <p:cNvGrpSpPr/>
          <p:nvPr/>
        </p:nvGrpSpPr>
        <p:grpSpPr>
          <a:xfrm>
            <a:off x="7705165" y="5547545"/>
            <a:ext cx="2059451" cy="1592358"/>
            <a:chOff x="0" y="0"/>
            <a:chExt cx="2653665" cy="1653540"/>
          </a:xfrm>
        </p:grpSpPr>
        <p:sp>
          <p:nvSpPr>
            <p:cNvPr id="650" name="AutoShape 224"/>
            <p:cNvSpPr>
              <a:spLocks noChangeArrowheads="1"/>
            </p:cNvSpPr>
            <p:nvPr/>
          </p:nvSpPr>
          <p:spPr bwMode="auto">
            <a:xfrm rot="5400000">
              <a:off x="504825" y="-495300"/>
              <a:ext cx="1645920" cy="2651760"/>
            </a:xfrm>
            <a:prstGeom prst="round2DiagRect">
              <a:avLst/>
            </a:prstGeom>
            <a:solidFill>
              <a:srgbClr val="FFCC99"/>
            </a:solidFill>
            <a:ln w="2857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t" anchorCtr="0" upright="1">
              <a:noAutofit/>
            </a:bodyPr>
            <a:lstStyle/>
            <a:p>
              <a:endParaRPr lang="en-US" sz="2800" dirty="0"/>
            </a:p>
          </p:txBody>
        </p:sp>
        <p:sp>
          <p:nvSpPr>
            <p:cNvPr id="651" name="Text Box 255"/>
            <p:cNvSpPr txBox="1">
              <a:spLocks noChangeArrowheads="1"/>
            </p:cNvSpPr>
            <p:nvPr/>
          </p:nvSpPr>
          <p:spPr bwMode="auto">
            <a:xfrm>
              <a:off x="66675" y="1129771"/>
              <a:ext cx="2585086"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spcBef>
                  <a:spcPts val="0"/>
                </a:spcBef>
                <a:spcAft>
                  <a:spcPts val="0"/>
                </a:spcAft>
              </a:pPr>
              <a:r>
                <a:rPr lang="en-US" sz="700" b="1" dirty="0">
                  <a:effectLst/>
                  <a:latin typeface="Verdana"/>
                  <a:ea typeface="Times New Roman"/>
                </a:rPr>
                <a:t>The District Court issues a Decree (or Interlocutory Decree) on the Proposed Determination. </a:t>
              </a:r>
              <a:endParaRPr lang="en-US" sz="700" b="1" dirty="0" smtClean="0">
                <a:effectLst/>
                <a:latin typeface="Verdana"/>
                <a:ea typeface="Times New Roman"/>
              </a:endParaRPr>
            </a:p>
            <a:p>
              <a:pPr marL="0" marR="0" algn="just">
                <a:spcBef>
                  <a:spcPts val="0"/>
                </a:spcBef>
                <a:spcAft>
                  <a:spcPts val="0"/>
                </a:spcAft>
              </a:pPr>
              <a:r>
                <a:rPr lang="en-US" sz="700" b="1" i="1" dirty="0" smtClean="0">
                  <a:effectLst/>
                  <a:latin typeface="Verdana"/>
                  <a:ea typeface="Times New Roman"/>
                </a:rPr>
                <a:t>(</a:t>
              </a:r>
              <a:r>
                <a:rPr lang="en-US" sz="700" b="1" i="1" dirty="0">
                  <a:effectLst/>
                  <a:latin typeface="Verdana"/>
                  <a:ea typeface="Times New Roman"/>
                </a:rPr>
                <a:t>UCA 73-4-15)</a:t>
              </a:r>
              <a:endParaRPr lang="en-US" sz="1100" dirty="0">
                <a:effectLst/>
                <a:latin typeface="Times New Roman"/>
                <a:ea typeface="Times New Roman"/>
              </a:endParaRPr>
            </a:p>
            <a:p>
              <a:pPr marL="0" marR="0" algn="just">
                <a:spcBef>
                  <a:spcPts val="0"/>
                </a:spcBef>
                <a:spcAft>
                  <a:spcPts val="0"/>
                </a:spcAft>
              </a:pPr>
              <a:r>
                <a:rPr lang="en-US" sz="900" dirty="0">
                  <a:effectLst/>
                  <a:latin typeface="Verdana"/>
                  <a:ea typeface="Times New Roman"/>
                </a:rPr>
                <a:t> </a:t>
              </a:r>
              <a:endParaRPr lang="en-US" sz="1100" dirty="0">
                <a:effectLst/>
                <a:latin typeface="Times New Roman"/>
                <a:ea typeface="Times New Roman"/>
              </a:endParaRPr>
            </a:p>
          </p:txBody>
        </p:sp>
        <p:sp>
          <p:nvSpPr>
            <p:cNvPr id="652" name="Text Box 256"/>
            <p:cNvSpPr txBox="1">
              <a:spLocks noChangeArrowheads="1"/>
            </p:cNvSpPr>
            <p:nvPr/>
          </p:nvSpPr>
          <p:spPr bwMode="auto">
            <a:xfrm>
              <a:off x="0" y="28575"/>
              <a:ext cx="2651760" cy="327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900" b="1" i="1" dirty="0">
                  <a:effectLst/>
                  <a:latin typeface="Verdana"/>
                  <a:ea typeface="Times New Roman"/>
                </a:rPr>
                <a:t>DECREE</a:t>
              </a:r>
              <a:endParaRPr lang="en-US" sz="1100" dirty="0">
                <a:effectLst/>
                <a:latin typeface="Times New Roman"/>
                <a:ea typeface="Times New Roman"/>
              </a:endParaRPr>
            </a:p>
            <a:p>
              <a:pPr marL="0" marR="0" algn="ctr">
                <a:spcBef>
                  <a:spcPts val="0"/>
                </a:spcBef>
                <a:spcAft>
                  <a:spcPts val="0"/>
                </a:spcAft>
              </a:pPr>
              <a:r>
                <a:rPr lang="en-US" sz="900" dirty="0">
                  <a:effectLst/>
                  <a:latin typeface="Verdana"/>
                  <a:ea typeface="Times New Roman"/>
                </a:rPr>
                <a:t> </a:t>
              </a:r>
              <a:endParaRPr lang="en-US" sz="1100" dirty="0">
                <a:effectLst/>
                <a:latin typeface="Times New Roman"/>
                <a:ea typeface="Times New Roman"/>
              </a:endParaRPr>
            </a:p>
          </p:txBody>
        </p:sp>
        <p:grpSp>
          <p:nvGrpSpPr>
            <p:cNvPr id="653" name="Group 652"/>
            <p:cNvGrpSpPr>
              <a:grpSpLocks/>
            </p:cNvGrpSpPr>
            <p:nvPr/>
          </p:nvGrpSpPr>
          <p:grpSpPr bwMode="auto">
            <a:xfrm>
              <a:off x="762000" y="560669"/>
              <a:ext cx="1240518" cy="577255"/>
              <a:chOff x="6712" y="4237"/>
              <a:chExt cx="2486" cy="1323"/>
            </a:xfrm>
          </p:grpSpPr>
          <p:grpSp>
            <p:nvGrpSpPr>
              <p:cNvPr id="655" name="Group 654"/>
              <p:cNvGrpSpPr>
                <a:grpSpLocks/>
              </p:cNvGrpSpPr>
              <p:nvPr/>
            </p:nvGrpSpPr>
            <p:grpSpPr bwMode="auto">
              <a:xfrm rot="-2946281">
                <a:off x="7655" y="3669"/>
                <a:ext cx="975" cy="2111"/>
                <a:chOff x="3580" y="3509"/>
                <a:chExt cx="2404" cy="5748"/>
              </a:xfrm>
            </p:grpSpPr>
            <p:sp>
              <p:nvSpPr>
                <p:cNvPr id="658" name="AutoShape 259"/>
                <p:cNvSpPr>
                  <a:spLocks noChangeArrowheads="1"/>
                </p:cNvSpPr>
                <p:nvPr/>
              </p:nvSpPr>
              <p:spPr bwMode="auto">
                <a:xfrm rot="10800000">
                  <a:off x="4142" y="3557"/>
                  <a:ext cx="1280" cy="1184"/>
                </a:xfrm>
                <a:prstGeom prst="roundRect">
                  <a:avLst>
                    <a:gd name="adj" fmla="val 16667"/>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59" name="Rectangle 658"/>
                <p:cNvSpPr>
                  <a:spLocks noChangeArrowheads="1"/>
                </p:cNvSpPr>
                <p:nvPr/>
              </p:nvSpPr>
              <p:spPr bwMode="auto">
                <a:xfrm rot="5400000">
                  <a:off x="2584" y="6823"/>
                  <a:ext cx="4397" cy="471"/>
                </a:xfrm>
                <a:prstGeom prst="rect">
                  <a:avLst/>
                </a:prstGeom>
                <a:solidFill>
                  <a:srgbClr val="000000"/>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60" name="AutoShape 261"/>
                <p:cNvSpPr>
                  <a:spLocks noChangeArrowheads="1"/>
                </p:cNvSpPr>
                <p:nvPr/>
              </p:nvSpPr>
              <p:spPr bwMode="auto">
                <a:xfrm>
                  <a:off x="3861" y="3510"/>
                  <a:ext cx="183" cy="1278"/>
                </a:xfrm>
                <a:prstGeom prst="roundRect">
                  <a:avLst>
                    <a:gd name="adj" fmla="val 16667"/>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61" name="AutoShape 262"/>
                <p:cNvSpPr>
                  <a:spLocks noChangeArrowheads="1"/>
                </p:cNvSpPr>
                <p:nvPr/>
              </p:nvSpPr>
              <p:spPr bwMode="auto">
                <a:xfrm>
                  <a:off x="3580" y="3510"/>
                  <a:ext cx="183" cy="1278"/>
                </a:xfrm>
                <a:prstGeom prst="roundRect">
                  <a:avLst>
                    <a:gd name="adj" fmla="val 16667"/>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62" name="AutoShape 263"/>
                <p:cNvSpPr>
                  <a:spLocks noChangeArrowheads="1"/>
                </p:cNvSpPr>
                <p:nvPr/>
              </p:nvSpPr>
              <p:spPr bwMode="auto">
                <a:xfrm>
                  <a:off x="5520" y="3509"/>
                  <a:ext cx="183" cy="1278"/>
                </a:xfrm>
                <a:prstGeom prst="roundRect">
                  <a:avLst>
                    <a:gd name="adj" fmla="val 16667"/>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63" name="AutoShape 264"/>
                <p:cNvSpPr>
                  <a:spLocks noChangeArrowheads="1"/>
                </p:cNvSpPr>
                <p:nvPr/>
              </p:nvSpPr>
              <p:spPr bwMode="auto">
                <a:xfrm>
                  <a:off x="5801" y="3509"/>
                  <a:ext cx="183" cy="1278"/>
                </a:xfrm>
                <a:prstGeom prst="roundRect">
                  <a:avLst>
                    <a:gd name="adj" fmla="val 16667"/>
                  </a:avLst>
                </a:prstGeom>
                <a:solidFill>
                  <a:srgbClr val="000000"/>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grpSp>
          <p:sp>
            <p:nvSpPr>
              <p:cNvPr id="656" name="AutoShape 265"/>
              <p:cNvSpPr>
                <a:spLocks noChangeArrowheads="1"/>
              </p:cNvSpPr>
              <p:nvPr/>
            </p:nvSpPr>
            <p:spPr bwMode="auto">
              <a:xfrm rot="10800000">
                <a:off x="6712" y="5326"/>
                <a:ext cx="1359" cy="234"/>
              </a:xfrm>
              <a:custGeom>
                <a:avLst/>
                <a:gdLst>
                  <a:gd name="G0" fmla="+- 3187 0 0"/>
                  <a:gd name="G1" fmla="+- 21600 0 3187"/>
                  <a:gd name="G2" fmla="*/ 3187 1 2"/>
                  <a:gd name="G3" fmla="+- 21600 0 G2"/>
                  <a:gd name="G4" fmla="+/ 3187 21600 2"/>
                  <a:gd name="G5" fmla="+/ G1 0 2"/>
                  <a:gd name="G6" fmla="*/ 21600 21600 3187"/>
                  <a:gd name="G7" fmla="*/ G6 1 2"/>
                  <a:gd name="G8" fmla="+- 21600 0 G7"/>
                  <a:gd name="G9" fmla="*/ 21600 1 2"/>
                  <a:gd name="G10" fmla="+- 3187 0 G9"/>
                  <a:gd name="G11" fmla="?: G10 G8 0"/>
                  <a:gd name="G12" fmla="?: G10 G7 21600"/>
                  <a:gd name="T0" fmla="*/ 20006 w 21600"/>
                  <a:gd name="T1" fmla="*/ 10800 h 21600"/>
                  <a:gd name="T2" fmla="*/ 10800 w 21600"/>
                  <a:gd name="T3" fmla="*/ 21600 h 21600"/>
                  <a:gd name="T4" fmla="*/ 1594 w 21600"/>
                  <a:gd name="T5" fmla="*/ 10800 h 21600"/>
                  <a:gd name="T6" fmla="*/ 10800 w 21600"/>
                  <a:gd name="T7" fmla="*/ 0 h 21600"/>
                  <a:gd name="T8" fmla="*/ 3394 w 21600"/>
                  <a:gd name="T9" fmla="*/ 3394 h 21600"/>
                  <a:gd name="T10" fmla="*/ 18206 w 21600"/>
                  <a:gd name="T11" fmla="*/ 18206 h 21600"/>
                </a:gdLst>
                <a:ahLst/>
                <a:cxnLst>
                  <a:cxn ang="0">
                    <a:pos x="T0" y="T1"/>
                  </a:cxn>
                  <a:cxn ang="0">
                    <a:pos x="T2" y="T3"/>
                  </a:cxn>
                  <a:cxn ang="0">
                    <a:pos x="T4" y="T5"/>
                  </a:cxn>
                  <a:cxn ang="0">
                    <a:pos x="T6" y="T7"/>
                  </a:cxn>
                </a:cxnLst>
                <a:rect l="T8" t="T9" r="T10" b="T11"/>
                <a:pathLst>
                  <a:path w="21600" h="21600">
                    <a:moveTo>
                      <a:pt x="0" y="0"/>
                    </a:moveTo>
                    <a:lnTo>
                      <a:pt x="3187" y="21600"/>
                    </a:lnTo>
                    <a:lnTo>
                      <a:pt x="18413" y="21600"/>
                    </a:lnTo>
                    <a:lnTo>
                      <a:pt x="21600" y="0"/>
                    </a:lnTo>
                    <a:close/>
                  </a:path>
                </a:pathLst>
              </a:custGeom>
              <a:solidFill>
                <a:srgbClr val="000000"/>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sp>
            <p:nvSpPr>
              <p:cNvPr id="657" name="Rectangle 656"/>
              <p:cNvSpPr>
                <a:spLocks noChangeArrowheads="1"/>
              </p:cNvSpPr>
              <p:nvPr/>
            </p:nvSpPr>
            <p:spPr bwMode="auto">
              <a:xfrm>
                <a:off x="6868" y="5177"/>
                <a:ext cx="1046" cy="101"/>
              </a:xfrm>
              <a:prstGeom prst="rect">
                <a:avLst/>
              </a:prstGeom>
              <a:solidFill>
                <a:srgbClr val="000000"/>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sz="2800" dirty="0"/>
              </a:p>
            </p:txBody>
          </p:sp>
        </p:grpSp>
        <p:sp>
          <p:nvSpPr>
            <p:cNvPr id="654" name="Rectangle 653"/>
            <p:cNvSpPr>
              <a:spLocks noChangeArrowheads="1"/>
            </p:cNvSpPr>
            <p:nvPr/>
          </p:nvSpPr>
          <p:spPr bwMode="auto">
            <a:xfrm>
              <a:off x="0" y="0"/>
              <a:ext cx="290830" cy="256540"/>
            </a:xfrm>
            <a:prstGeom prst="rect">
              <a:avLst/>
            </a:prstGeom>
            <a:solidFill>
              <a:srgbClr val="000000"/>
            </a:solidFill>
            <a:ln w="9525">
              <a:solidFill>
                <a:srgbClr val="000000"/>
              </a:solidFill>
              <a:miter lim="800000"/>
              <a:headEnd/>
              <a:tailEnd/>
            </a:ln>
          </p:spPr>
          <p:txBody>
            <a:bodyPr rot="0" vert="horz" wrap="square" lIns="0" tIns="45720" rIns="0" bIns="0" anchor="t" anchorCtr="0" upright="1">
              <a:noAutofit/>
            </a:bodyPr>
            <a:lstStyle/>
            <a:p>
              <a:pPr marL="0" marR="0" algn="ctr">
                <a:spcBef>
                  <a:spcPts val="0"/>
                </a:spcBef>
                <a:spcAft>
                  <a:spcPts val="0"/>
                </a:spcAft>
              </a:pPr>
              <a:r>
                <a:rPr lang="en-US" sz="1100" b="1" dirty="0">
                  <a:solidFill>
                    <a:srgbClr val="FFCC99"/>
                  </a:solidFill>
                  <a:effectLst/>
                  <a:latin typeface="Verdana"/>
                  <a:ea typeface="Times New Roman"/>
                </a:rPr>
                <a:t>12</a:t>
              </a:r>
              <a:endParaRPr lang="en-US" sz="1100" dirty="0">
                <a:effectLst/>
                <a:latin typeface="Times New Roman"/>
                <a:ea typeface="Times New Roman"/>
              </a:endParaRPr>
            </a:p>
          </p:txBody>
        </p:sp>
      </p:grpSp>
    </p:spTree>
    <p:extLst>
      <p:ext uri="{BB962C8B-B14F-4D97-AF65-F5344CB8AC3E}">
        <p14:creationId xmlns:p14="http://schemas.microsoft.com/office/powerpoint/2010/main" val="34822272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00"/>
                                        </p:tgtEl>
                                        <p:attrNameLst>
                                          <p:attrName>style.visibility</p:attrName>
                                        </p:attrNameLst>
                                      </p:cBhvr>
                                      <p:to>
                                        <p:strVal val="visible"/>
                                      </p:to>
                                    </p:set>
                                    <p:animEffect transition="in" filter="fade">
                                      <p:cBhvr>
                                        <p:cTn id="7" dur="1000"/>
                                        <p:tgtEl>
                                          <p:spTgt spid="600"/>
                                        </p:tgtEl>
                                      </p:cBhvr>
                                    </p:animEffect>
                                    <p:anim calcmode="lin" valueType="num">
                                      <p:cBhvr>
                                        <p:cTn id="8" dur="1000" fill="hold"/>
                                        <p:tgtEl>
                                          <p:spTgt spid="600"/>
                                        </p:tgtEl>
                                        <p:attrNameLst>
                                          <p:attrName>ppt_x</p:attrName>
                                        </p:attrNameLst>
                                      </p:cBhvr>
                                      <p:tavLst>
                                        <p:tav tm="0">
                                          <p:val>
                                            <p:strVal val="#ppt_x"/>
                                          </p:val>
                                        </p:tav>
                                        <p:tav tm="100000">
                                          <p:val>
                                            <p:strVal val="#ppt_x"/>
                                          </p:val>
                                        </p:tav>
                                      </p:tavLst>
                                    </p:anim>
                                    <p:anim calcmode="lin" valueType="num">
                                      <p:cBhvr>
                                        <p:cTn id="9" dur="1000" fill="hold"/>
                                        <p:tgtEl>
                                          <p:spTgt spid="60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01"/>
                                        </p:tgtEl>
                                        <p:attrNameLst>
                                          <p:attrName>style.visibility</p:attrName>
                                        </p:attrNameLst>
                                      </p:cBhvr>
                                      <p:to>
                                        <p:strVal val="visible"/>
                                      </p:to>
                                    </p:set>
                                    <p:animEffect transition="in" filter="fade">
                                      <p:cBhvr>
                                        <p:cTn id="12" dur="1000"/>
                                        <p:tgtEl>
                                          <p:spTgt spid="601"/>
                                        </p:tgtEl>
                                      </p:cBhvr>
                                    </p:animEffect>
                                    <p:anim calcmode="lin" valueType="num">
                                      <p:cBhvr>
                                        <p:cTn id="13" dur="1000" fill="hold"/>
                                        <p:tgtEl>
                                          <p:spTgt spid="601"/>
                                        </p:tgtEl>
                                        <p:attrNameLst>
                                          <p:attrName>ppt_x</p:attrName>
                                        </p:attrNameLst>
                                      </p:cBhvr>
                                      <p:tavLst>
                                        <p:tav tm="0">
                                          <p:val>
                                            <p:strVal val="#ppt_x"/>
                                          </p:val>
                                        </p:tav>
                                        <p:tav tm="100000">
                                          <p:val>
                                            <p:strVal val="#ppt_x"/>
                                          </p:val>
                                        </p:tav>
                                      </p:tavLst>
                                    </p:anim>
                                    <p:anim calcmode="lin" valueType="num">
                                      <p:cBhvr>
                                        <p:cTn id="14" dur="1000" fill="hold"/>
                                        <p:tgtEl>
                                          <p:spTgt spid="60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45"/>
                                        </p:tgtEl>
                                        <p:attrNameLst>
                                          <p:attrName>style.visibility</p:attrName>
                                        </p:attrNameLst>
                                      </p:cBhvr>
                                      <p:to>
                                        <p:strVal val="visible"/>
                                      </p:to>
                                    </p:set>
                                    <p:animEffect transition="in" filter="fade">
                                      <p:cBhvr>
                                        <p:cTn id="17" dur="1000"/>
                                        <p:tgtEl>
                                          <p:spTgt spid="645"/>
                                        </p:tgtEl>
                                      </p:cBhvr>
                                    </p:animEffect>
                                    <p:anim calcmode="lin" valueType="num">
                                      <p:cBhvr>
                                        <p:cTn id="18" dur="1000" fill="hold"/>
                                        <p:tgtEl>
                                          <p:spTgt spid="645"/>
                                        </p:tgtEl>
                                        <p:attrNameLst>
                                          <p:attrName>ppt_x</p:attrName>
                                        </p:attrNameLst>
                                      </p:cBhvr>
                                      <p:tavLst>
                                        <p:tav tm="0">
                                          <p:val>
                                            <p:strVal val="#ppt_x"/>
                                          </p:val>
                                        </p:tav>
                                        <p:tav tm="100000">
                                          <p:val>
                                            <p:strVal val="#ppt_x"/>
                                          </p:val>
                                        </p:tav>
                                      </p:tavLst>
                                    </p:anim>
                                    <p:anim calcmode="lin" valueType="num">
                                      <p:cBhvr>
                                        <p:cTn id="19" dur="1000" fill="hold"/>
                                        <p:tgtEl>
                                          <p:spTgt spid="64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03"/>
                                        </p:tgtEl>
                                        <p:attrNameLst>
                                          <p:attrName>style.visibility</p:attrName>
                                        </p:attrNameLst>
                                      </p:cBhvr>
                                      <p:to>
                                        <p:strVal val="visible"/>
                                      </p:to>
                                    </p:set>
                                    <p:animEffect transition="in" filter="fade">
                                      <p:cBhvr>
                                        <p:cTn id="22" dur="1000"/>
                                        <p:tgtEl>
                                          <p:spTgt spid="603"/>
                                        </p:tgtEl>
                                      </p:cBhvr>
                                    </p:animEffect>
                                    <p:anim calcmode="lin" valueType="num">
                                      <p:cBhvr>
                                        <p:cTn id="23" dur="1000" fill="hold"/>
                                        <p:tgtEl>
                                          <p:spTgt spid="603"/>
                                        </p:tgtEl>
                                        <p:attrNameLst>
                                          <p:attrName>ppt_x</p:attrName>
                                        </p:attrNameLst>
                                      </p:cBhvr>
                                      <p:tavLst>
                                        <p:tav tm="0">
                                          <p:val>
                                            <p:strVal val="#ppt_x"/>
                                          </p:val>
                                        </p:tav>
                                        <p:tav tm="100000">
                                          <p:val>
                                            <p:strVal val="#ppt_x"/>
                                          </p:val>
                                        </p:tav>
                                      </p:tavLst>
                                    </p:anim>
                                    <p:anim calcmode="lin" valueType="num">
                                      <p:cBhvr>
                                        <p:cTn id="24" dur="1000" fill="hold"/>
                                        <p:tgtEl>
                                          <p:spTgt spid="60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43"/>
                                        </p:tgtEl>
                                        <p:attrNameLst>
                                          <p:attrName>style.visibility</p:attrName>
                                        </p:attrNameLst>
                                      </p:cBhvr>
                                      <p:to>
                                        <p:strVal val="visible"/>
                                      </p:to>
                                    </p:set>
                                    <p:animEffect transition="in" filter="fade">
                                      <p:cBhvr>
                                        <p:cTn id="29" dur="1000"/>
                                        <p:tgtEl>
                                          <p:spTgt spid="643"/>
                                        </p:tgtEl>
                                      </p:cBhvr>
                                    </p:animEffect>
                                    <p:anim calcmode="lin" valueType="num">
                                      <p:cBhvr>
                                        <p:cTn id="30" dur="1000" fill="hold"/>
                                        <p:tgtEl>
                                          <p:spTgt spid="643"/>
                                        </p:tgtEl>
                                        <p:attrNameLst>
                                          <p:attrName>ppt_x</p:attrName>
                                        </p:attrNameLst>
                                      </p:cBhvr>
                                      <p:tavLst>
                                        <p:tav tm="0">
                                          <p:val>
                                            <p:strVal val="#ppt_x"/>
                                          </p:val>
                                        </p:tav>
                                        <p:tav tm="100000">
                                          <p:val>
                                            <p:strVal val="#ppt_x"/>
                                          </p:val>
                                        </p:tav>
                                      </p:tavLst>
                                    </p:anim>
                                    <p:anim calcmode="lin" valueType="num">
                                      <p:cBhvr>
                                        <p:cTn id="31" dur="1000" fill="hold"/>
                                        <p:tgtEl>
                                          <p:spTgt spid="643"/>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602"/>
                                        </p:tgtEl>
                                        <p:attrNameLst>
                                          <p:attrName>style.visibility</p:attrName>
                                        </p:attrNameLst>
                                      </p:cBhvr>
                                      <p:to>
                                        <p:strVal val="visible"/>
                                      </p:to>
                                    </p:set>
                                    <p:animEffect transition="in" filter="fade">
                                      <p:cBhvr>
                                        <p:cTn id="34" dur="1000"/>
                                        <p:tgtEl>
                                          <p:spTgt spid="602"/>
                                        </p:tgtEl>
                                      </p:cBhvr>
                                    </p:animEffect>
                                    <p:anim calcmode="lin" valueType="num">
                                      <p:cBhvr>
                                        <p:cTn id="35" dur="1000" fill="hold"/>
                                        <p:tgtEl>
                                          <p:spTgt spid="602"/>
                                        </p:tgtEl>
                                        <p:attrNameLst>
                                          <p:attrName>ppt_x</p:attrName>
                                        </p:attrNameLst>
                                      </p:cBhvr>
                                      <p:tavLst>
                                        <p:tav tm="0">
                                          <p:val>
                                            <p:strVal val="#ppt_x"/>
                                          </p:val>
                                        </p:tav>
                                        <p:tav tm="100000">
                                          <p:val>
                                            <p:strVal val="#ppt_x"/>
                                          </p:val>
                                        </p:tav>
                                      </p:tavLst>
                                    </p:anim>
                                    <p:anim calcmode="lin" valueType="num">
                                      <p:cBhvr>
                                        <p:cTn id="36" dur="1000" fill="hold"/>
                                        <p:tgtEl>
                                          <p:spTgt spid="602"/>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644"/>
                                        </p:tgtEl>
                                        <p:attrNameLst>
                                          <p:attrName>style.visibility</p:attrName>
                                        </p:attrNameLst>
                                      </p:cBhvr>
                                      <p:to>
                                        <p:strVal val="visible"/>
                                      </p:to>
                                    </p:set>
                                    <p:animEffect transition="in" filter="fade">
                                      <p:cBhvr>
                                        <p:cTn id="39" dur="1000"/>
                                        <p:tgtEl>
                                          <p:spTgt spid="644"/>
                                        </p:tgtEl>
                                      </p:cBhvr>
                                    </p:animEffect>
                                    <p:anim calcmode="lin" valueType="num">
                                      <p:cBhvr>
                                        <p:cTn id="40" dur="1000" fill="hold"/>
                                        <p:tgtEl>
                                          <p:spTgt spid="644"/>
                                        </p:tgtEl>
                                        <p:attrNameLst>
                                          <p:attrName>ppt_x</p:attrName>
                                        </p:attrNameLst>
                                      </p:cBhvr>
                                      <p:tavLst>
                                        <p:tav tm="0">
                                          <p:val>
                                            <p:strVal val="#ppt_x"/>
                                          </p:val>
                                        </p:tav>
                                        <p:tav tm="100000">
                                          <p:val>
                                            <p:strVal val="#ppt_x"/>
                                          </p:val>
                                        </p:tav>
                                      </p:tavLst>
                                    </p:anim>
                                    <p:anim calcmode="lin" valueType="num">
                                      <p:cBhvr>
                                        <p:cTn id="41" dur="1000" fill="hold"/>
                                        <p:tgtEl>
                                          <p:spTgt spid="644"/>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642"/>
                                        </p:tgtEl>
                                        <p:attrNameLst>
                                          <p:attrName>style.visibility</p:attrName>
                                        </p:attrNameLst>
                                      </p:cBhvr>
                                      <p:to>
                                        <p:strVal val="visible"/>
                                      </p:to>
                                    </p:set>
                                    <p:animEffect transition="in" filter="fade">
                                      <p:cBhvr>
                                        <p:cTn id="44" dur="1000"/>
                                        <p:tgtEl>
                                          <p:spTgt spid="642"/>
                                        </p:tgtEl>
                                      </p:cBhvr>
                                    </p:animEffect>
                                    <p:anim calcmode="lin" valueType="num">
                                      <p:cBhvr>
                                        <p:cTn id="45" dur="1000" fill="hold"/>
                                        <p:tgtEl>
                                          <p:spTgt spid="642"/>
                                        </p:tgtEl>
                                        <p:attrNameLst>
                                          <p:attrName>ppt_x</p:attrName>
                                        </p:attrNameLst>
                                      </p:cBhvr>
                                      <p:tavLst>
                                        <p:tav tm="0">
                                          <p:val>
                                            <p:strVal val="#ppt_x"/>
                                          </p:val>
                                        </p:tav>
                                        <p:tav tm="100000">
                                          <p:val>
                                            <p:strVal val="#ppt_x"/>
                                          </p:val>
                                        </p:tav>
                                      </p:tavLst>
                                    </p:anim>
                                    <p:anim calcmode="lin" valueType="num">
                                      <p:cBhvr>
                                        <p:cTn id="46" dur="1000" fill="hold"/>
                                        <p:tgtEl>
                                          <p:spTgt spid="642"/>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646"/>
                                        </p:tgtEl>
                                        <p:attrNameLst>
                                          <p:attrName>style.visibility</p:attrName>
                                        </p:attrNameLst>
                                      </p:cBhvr>
                                      <p:to>
                                        <p:strVal val="visible"/>
                                      </p:to>
                                    </p:set>
                                    <p:animEffect transition="in" filter="fade">
                                      <p:cBhvr>
                                        <p:cTn id="51" dur="1000"/>
                                        <p:tgtEl>
                                          <p:spTgt spid="646"/>
                                        </p:tgtEl>
                                      </p:cBhvr>
                                    </p:animEffect>
                                    <p:anim calcmode="lin" valueType="num">
                                      <p:cBhvr>
                                        <p:cTn id="52" dur="1000" fill="hold"/>
                                        <p:tgtEl>
                                          <p:spTgt spid="646"/>
                                        </p:tgtEl>
                                        <p:attrNameLst>
                                          <p:attrName>ppt_x</p:attrName>
                                        </p:attrNameLst>
                                      </p:cBhvr>
                                      <p:tavLst>
                                        <p:tav tm="0">
                                          <p:val>
                                            <p:strVal val="#ppt_x"/>
                                          </p:val>
                                        </p:tav>
                                        <p:tav tm="100000">
                                          <p:val>
                                            <p:strVal val="#ppt_x"/>
                                          </p:val>
                                        </p:tav>
                                      </p:tavLst>
                                    </p:anim>
                                    <p:anim calcmode="lin" valueType="num">
                                      <p:cBhvr>
                                        <p:cTn id="53" dur="1000" fill="hold"/>
                                        <p:tgtEl>
                                          <p:spTgt spid="646"/>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647"/>
                                        </p:tgtEl>
                                        <p:attrNameLst>
                                          <p:attrName>style.visibility</p:attrName>
                                        </p:attrNameLst>
                                      </p:cBhvr>
                                      <p:to>
                                        <p:strVal val="visible"/>
                                      </p:to>
                                    </p:set>
                                    <p:animEffect transition="in" filter="fade">
                                      <p:cBhvr>
                                        <p:cTn id="56" dur="1000"/>
                                        <p:tgtEl>
                                          <p:spTgt spid="647"/>
                                        </p:tgtEl>
                                      </p:cBhvr>
                                    </p:animEffect>
                                    <p:anim calcmode="lin" valueType="num">
                                      <p:cBhvr>
                                        <p:cTn id="57" dur="1000" fill="hold"/>
                                        <p:tgtEl>
                                          <p:spTgt spid="647"/>
                                        </p:tgtEl>
                                        <p:attrNameLst>
                                          <p:attrName>ppt_x</p:attrName>
                                        </p:attrNameLst>
                                      </p:cBhvr>
                                      <p:tavLst>
                                        <p:tav tm="0">
                                          <p:val>
                                            <p:strVal val="#ppt_x"/>
                                          </p:val>
                                        </p:tav>
                                        <p:tav tm="100000">
                                          <p:val>
                                            <p:strVal val="#ppt_x"/>
                                          </p:val>
                                        </p:tav>
                                      </p:tavLst>
                                    </p:anim>
                                    <p:anim calcmode="lin" valueType="num">
                                      <p:cBhvr>
                                        <p:cTn id="58" dur="1000" fill="hold"/>
                                        <p:tgtEl>
                                          <p:spTgt spid="647"/>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648"/>
                                        </p:tgtEl>
                                        <p:attrNameLst>
                                          <p:attrName>style.visibility</p:attrName>
                                        </p:attrNameLst>
                                      </p:cBhvr>
                                      <p:to>
                                        <p:strVal val="visible"/>
                                      </p:to>
                                    </p:set>
                                    <p:animEffect transition="in" filter="fade">
                                      <p:cBhvr>
                                        <p:cTn id="61" dur="1000"/>
                                        <p:tgtEl>
                                          <p:spTgt spid="648"/>
                                        </p:tgtEl>
                                      </p:cBhvr>
                                    </p:animEffect>
                                    <p:anim calcmode="lin" valueType="num">
                                      <p:cBhvr>
                                        <p:cTn id="62" dur="1000" fill="hold"/>
                                        <p:tgtEl>
                                          <p:spTgt spid="648"/>
                                        </p:tgtEl>
                                        <p:attrNameLst>
                                          <p:attrName>ppt_x</p:attrName>
                                        </p:attrNameLst>
                                      </p:cBhvr>
                                      <p:tavLst>
                                        <p:tav tm="0">
                                          <p:val>
                                            <p:strVal val="#ppt_x"/>
                                          </p:val>
                                        </p:tav>
                                        <p:tav tm="100000">
                                          <p:val>
                                            <p:strVal val="#ppt_x"/>
                                          </p:val>
                                        </p:tav>
                                      </p:tavLst>
                                    </p:anim>
                                    <p:anim calcmode="lin" valueType="num">
                                      <p:cBhvr>
                                        <p:cTn id="63" dur="1000" fill="hold"/>
                                        <p:tgtEl>
                                          <p:spTgt spid="648"/>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649"/>
                                        </p:tgtEl>
                                        <p:attrNameLst>
                                          <p:attrName>style.visibility</p:attrName>
                                        </p:attrNameLst>
                                      </p:cBhvr>
                                      <p:to>
                                        <p:strVal val="visible"/>
                                      </p:to>
                                    </p:set>
                                    <p:animEffect transition="in" filter="fade">
                                      <p:cBhvr>
                                        <p:cTn id="66" dur="1000"/>
                                        <p:tgtEl>
                                          <p:spTgt spid="649"/>
                                        </p:tgtEl>
                                      </p:cBhvr>
                                    </p:animEffect>
                                    <p:anim calcmode="lin" valueType="num">
                                      <p:cBhvr>
                                        <p:cTn id="67" dur="1000" fill="hold"/>
                                        <p:tgtEl>
                                          <p:spTgt spid="649"/>
                                        </p:tgtEl>
                                        <p:attrNameLst>
                                          <p:attrName>ppt_x</p:attrName>
                                        </p:attrNameLst>
                                      </p:cBhvr>
                                      <p:tavLst>
                                        <p:tav tm="0">
                                          <p:val>
                                            <p:strVal val="#ppt_x"/>
                                          </p:val>
                                        </p:tav>
                                        <p:tav tm="100000">
                                          <p:val>
                                            <p:strVal val="#ppt_x"/>
                                          </p:val>
                                        </p:tav>
                                      </p:tavLst>
                                    </p:anim>
                                    <p:anim calcmode="lin" valueType="num">
                                      <p:cBhvr>
                                        <p:cTn id="68" dur="1000" fill="hold"/>
                                        <p:tgtEl>
                                          <p:spTgt spid="6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279797" y="695325"/>
            <a:ext cx="4952206" cy="640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p:cNvSpPr>
          <p:nvPr/>
        </p:nvSpPr>
        <p:spPr bwMode="auto">
          <a:xfrm>
            <a:off x="1041400" y="457200"/>
            <a:ext cx="8093075"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algn="ctr"/>
            <a:r>
              <a:rPr lang="en-US" sz="2800" b="1" i="1" dirty="0">
                <a:latin typeface="Verdana" pitchFamily="34" charset="0"/>
                <a:sym typeface="Verdana" pitchFamily="34" charset="0"/>
              </a:rPr>
              <a:t>Where are we today?</a:t>
            </a:r>
          </a:p>
        </p:txBody>
      </p:sp>
      <p:sp>
        <p:nvSpPr>
          <p:cNvPr id="31748" name="Rectangle 4"/>
          <p:cNvSpPr>
            <a:spLocks/>
          </p:cNvSpPr>
          <p:nvPr/>
        </p:nvSpPr>
        <p:spPr bwMode="auto">
          <a:xfrm>
            <a:off x="5232400" y="1130300"/>
            <a:ext cx="429577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marL="171450" indent="-171450">
              <a:lnSpc>
                <a:spcPct val="120000"/>
              </a:lnSpc>
              <a:buFont typeface="Arial" pitchFamily="34" charset="0"/>
              <a:buChar char="•"/>
            </a:pPr>
            <a:r>
              <a:rPr lang="en-US" sz="1400" b="1" i="1" dirty="0">
                <a:latin typeface="Verdana" pitchFamily="34" charset="0"/>
                <a:sym typeface="Verdana" pitchFamily="34" charset="0"/>
              </a:rPr>
              <a:t>State-wide Program </a:t>
            </a:r>
            <a:r>
              <a:rPr lang="en-US" sz="1400" dirty="0">
                <a:latin typeface="Verdana" pitchFamily="34" charset="0"/>
                <a:sym typeface="Verdana" pitchFamily="34" charset="0"/>
              </a:rPr>
              <a:t>focusing on Adjudication</a:t>
            </a:r>
          </a:p>
          <a:p>
            <a:pPr marL="171450" indent="-171450">
              <a:lnSpc>
                <a:spcPct val="120000"/>
              </a:lnSpc>
              <a:buFont typeface="Arial" pitchFamily="34" charset="0"/>
              <a:buChar char="•"/>
            </a:pPr>
            <a:endParaRPr lang="en-US" sz="1400" dirty="0">
              <a:latin typeface="Verdana" pitchFamily="34" charset="0"/>
              <a:sym typeface="Verdana" pitchFamily="34" charset="0"/>
            </a:endParaRPr>
          </a:p>
          <a:p>
            <a:pPr marL="171450" indent="-171450">
              <a:lnSpc>
                <a:spcPct val="120000"/>
              </a:lnSpc>
              <a:buFont typeface="Arial" pitchFamily="34" charset="0"/>
              <a:buChar char="•"/>
            </a:pPr>
            <a:r>
              <a:rPr lang="en-US" sz="1400" dirty="0">
                <a:latin typeface="Verdana" pitchFamily="34" charset="0"/>
                <a:sym typeface="Verdana" pitchFamily="34" charset="0"/>
              </a:rPr>
              <a:t>Consists of </a:t>
            </a:r>
            <a:r>
              <a:rPr lang="en-US" sz="1400" b="1" i="1" dirty="0" smtClean="0">
                <a:latin typeface="Verdana" pitchFamily="34" charset="0"/>
                <a:sym typeface="Verdana" pitchFamily="34" charset="0"/>
              </a:rPr>
              <a:t>11 </a:t>
            </a:r>
            <a:r>
              <a:rPr lang="en-US" sz="1400" b="1" i="1" dirty="0">
                <a:latin typeface="Verdana" pitchFamily="34" charset="0"/>
                <a:sym typeface="Verdana" pitchFamily="34" charset="0"/>
              </a:rPr>
              <a:t>staff members</a:t>
            </a:r>
          </a:p>
          <a:p>
            <a:pPr marL="628650" lvl="1" indent="-171450">
              <a:lnSpc>
                <a:spcPct val="120000"/>
              </a:lnSpc>
              <a:buFont typeface="Arial" pitchFamily="34" charset="0"/>
              <a:buChar char="•"/>
            </a:pPr>
            <a:r>
              <a:rPr lang="en-US" sz="1400" dirty="0">
                <a:latin typeface="Verdana" pitchFamily="34" charset="0"/>
                <a:sym typeface="Verdana" pitchFamily="34" charset="0"/>
              </a:rPr>
              <a:t>Program Manager</a:t>
            </a:r>
          </a:p>
          <a:p>
            <a:pPr marL="628650" lvl="1" indent="-171450">
              <a:lnSpc>
                <a:spcPct val="120000"/>
              </a:lnSpc>
              <a:buFont typeface="Arial" pitchFamily="34" charset="0"/>
              <a:buChar char="•"/>
            </a:pPr>
            <a:r>
              <a:rPr lang="en-US" sz="1400" dirty="0">
                <a:latin typeface="Verdana" pitchFamily="34" charset="0"/>
                <a:sym typeface="Verdana" pitchFamily="34" charset="0"/>
              </a:rPr>
              <a:t>Adjudication Engineer</a:t>
            </a:r>
          </a:p>
          <a:p>
            <a:pPr marL="628650" lvl="1" indent="-171450">
              <a:lnSpc>
                <a:spcPct val="120000"/>
              </a:lnSpc>
              <a:buFont typeface="Arial" pitchFamily="34" charset="0"/>
              <a:buChar char="•"/>
            </a:pPr>
            <a:r>
              <a:rPr lang="en-US" sz="1400" dirty="0" smtClean="0">
                <a:latin typeface="Verdana" pitchFamily="34" charset="0"/>
                <a:sym typeface="Verdana" pitchFamily="34" charset="0"/>
              </a:rPr>
              <a:t>3 Attorneys</a:t>
            </a:r>
          </a:p>
          <a:p>
            <a:pPr marL="628650" lvl="1" indent="-171450">
              <a:lnSpc>
                <a:spcPct val="120000"/>
              </a:lnSpc>
              <a:buFont typeface="Arial" pitchFamily="34" charset="0"/>
              <a:buChar char="•"/>
            </a:pPr>
            <a:r>
              <a:rPr lang="en-US" sz="1400" dirty="0" smtClean="0">
                <a:latin typeface="Verdana" pitchFamily="34" charset="0"/>
                <a:sym typeface="Verdana" pitchFamily="34" charset="0"/>
              </a:rPr>
              <a:t>2 </a:t>
            </a:r>
            <a:r>
              <a:rPr lang="en-US" sz="1400" dirty="0">
                <a:latin typeface="Verdana" pitchFamily="34" charset="0"/>
                <a:sym typeface="Verdana" pitchFamily="34" charset="0"/>
              </a:rPr>
              <a:t>Adjudication </a:t>
            </a:r>
            <a:r>
              <a:rPr lang="en-US" sz="1400" dirty="0" smtClean="0">
                <a:latin typeface="Verdana" pitchFamily="34" charset="0"/>
                <a:sym typeface="Verdana" pitchFamily="34" charset="0"/>
              </a:rPr>
              <a:t>Team Leaders</a:t>
            </a:r>
          </a:p>
          <a:p>
            <a:pPr marL="628650" lvl="1" indent="-171450">
              <a:lnSpc>
                <a:spcPct val="120000"/>
              </a:lnSpc>
              <a:buFont typeface="Arial" pitchFamily="34" charset="0"/>
              <a:buChar char="•"/>
            </a:pPr>
            <a:r>
              <a:rPr lang="en-US" sz="1400" dirty="0" smtClean="0">
                <a:latin typeface="Verdana" pitchFamily="34" charset="0"/>
                <a:sym typeface="Verdana" pitchFamily="34" charset="0"/>
              </a:rPr>
              <a:t>4 Adjudication Technicians (3 interns)</a:t>
            </a:r>
            <a:endParaRPr lang="en-US" sz="1400" dirty="0">
              <a:latin typeface="Verdana" pitchFamily="34" charset="0"/>
              <a:sym typeface="Verdana" pitchFamily="34" charset="0"/>
            </a:endParaRPr>
          </a:p>
          <a:p>
            <a:pPr marL="171450" indent="-171450">
              <a:lnSpc>
                <a:spcPct val="120000"/>
              </a:lnSpc>
              <a:buFont typeface="Arial" pitchFamily="34" charset="0"/>
              <a:buChar char="•"/>
            </a:pPr>
            <a:endParaRPr lang="en-US" sz="1400" dirty="0">
              <a:latin typeface="Verdana" pitchFamily="34" charset="0"/>
              <a:sym typeface="Verdana" pitchFamily="34" charset="0"/>
            </a:endParaRPr>
          </a:p>
          <a:p>
            <a:pPr marL="171450" indent="-171450">
              <a:lnSpc>
                <a:spcPct val="120000"/>
              </a:lnSpc>
              <a:buFont typeface="Arial" pitchFamily="34" charset="0"/>
              <a:buChar char="•"/>
            </a:pPr>
            <a:r>
              <a:rPr lang="en-US" sz="1400" b="1" i="1" dirty="0">
                <a:latin typeface="Verdana" pitchFamily="34" charset="0"/>
                <a:sym typeface="Verdana" pitchFamily="34" charset="0"/>
              </a:rPr>
              <a:t>Regional Offices </a:t>
            </a:r>
            <a:r>
              <a:rPr lang="en-US" sz="1400" dirty="0">
                <a:latin typeface="Verdana" pitchFamily="34" charset="0"/>
                <a:sym typeface="Verdana" pitchFamily="34" charset="0"/>
              </a:rPr>
              <a:t>support Adjudication efforts as available.</a:t>
            </a:r>
          </a:p>
          <a:p>
            <a:pPr marL="171450" indent="-171450">
              <a:lnSpc>
                <a:spcPct val="120000"/>
              </a:lnSpc>
              <a:buFont typeface="Arial" pitchFamily="34" charset="0"/>
              <a:buChar char="•"/>
            </a:pPr>
            <a:endParaRPr lang="en-US" sz="1400" dirty="0">
              <a:latin typeface="Verdana" pitchFamily="34" charset="0"/>
              <a:sym typeface="Verdana" pitchFamily="34" charset="0"/>
            </a:endParaRPr>
          </a:p>
          <a:p>
            <a:pPr marL="171450" indent="-171450">
              <a:lnSpc>
                <a:spcPct val="120000"/>
              </a:lnSpc>
              <a:buFont typeface="Arial" pitchFamily="34" charset="0"/>
              <a:buChar char="•"/>
            </a:pPr>
            <a:r>
              <a:rPr lang="en-US" sz="1400" dirty="0">
                <a:latin typeface="Verdana" pitchFamily="34" charset="0"/>
                <a:sym typeface="Verdana" pitchFamily="34" charset="0"/>
              </a:rPr>
              <a:t>Continually working with the </a:t>
            </a:r>
            <a:r>
              <a:rPr lang="en-US" sz="1400" b="1" i="1" dirty="0">
                <a:latin typeface="Verdana" pitchFamily="34" charset="0"/>
                <a:sym typeface="Verdana" pitchFamily="34" charset="0"/>
              </a:rPr>
              <a:t>Attorney General’s office</a:t>
            </a:r>
            <a:r>
              <a:rPr lang="en-US" sz="1400" dirty="0">
                <a:latin typeface="Verdana" pitchFamily="34" charset="0"/>
                <a:sym typeface="Verdana" pitchFamily="34" charset="0"/>
              </a:rPr>
              <a:t> to resolve objections to previous Proposed Determinations in order to obtain interlocutory decrees.  There are </a:t>
            </a:r>
            <a:r>
              <a:rPr lang="en-US" sz="1400" b="1" i="1" dirty="0" smtClean="0">
                <a:latin typeface="Verdana" pitchFamily="34" charset="0"/>
                <a:sym typeface="Verdana" pitchFamily="34" charset="0"/>
              </a:rPr>
              <a:t>over 400 un-resolved </a:t>
            </a:r>
            <a:r>
              <a:rPr lang="en-US" sz="1400" b="1" i="1" dirty="0">
                <a:latin typeface="Verdana" pitchFamily="34" charset="0"/>
                <a:sym typeface="Verdana" pitchFamily="34" charset="0"/>
              </a:rPr>
              <a:t>objections</a:t>
            </a:r>
            <a:r>
              <a:rPr lang="en-US" sz="1400" dirty="0">
                <a:latin typeface="Verdana" pitchFamily="34" charset="0"/>
                <a:sym typeface="Verdana" pitchFamily="34" charset="0"/>
              </a:rPr>
              <a:t> on record.</a:t>
            </a:r>
          </a:p>
          <a:p>
            <a:pPr marL="171450" indent="-171450">
              <a:lnSpc>
                <a:spcPct val="120000"/>
              </a:lnSpc>
              <a:buFont typeface="Arial" pitchFamily="34" charset="0"/>
              <a:buChar char="•"/>
            </a:pPr>
            <a:endParaRPr lang="en-US" sz="1400" dirty="0">
              <a:latin typeface="Verdana" pitchFamily="34" charset="0"/>
              <a:sym typeface="Verdana" pitchFamily="34" charset="0"/>
            </a:endParaRPr>
          </a:p>
        </p:txBody>
      </p:sp>
      <p:sp>
        <p:nvSpPr>
          <p:cNvPr id="3" name="Rectangular Callout 2"/>
          <p:cNvSpPr/>
          <p:nvPr/>
        </p:nvSpPr>
        <p:spPr bwMode="auto">
          <a:xfrm>
            <a:off x="3556000" y="5110162"/>
            <a:ext cx="1152525" cy="528638"/>
          </a:xfrm>
          <a:prstGeom prst="wedgeRectCallout">
            <a:avLst>
              <a:gd name="adj1" fmla="val 72293"/>
              <a:gd name="adj2" fmla="val -66351"/>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1400" b="1" i="1" dirty="0">
                <a:solidFill>
                  <a:srgbClr val="000000"/>
                </a:solidFill>
                <a:sym typeface="Gill Sans" charset="0"/>
              </a:rPr>
              <a:t>Taylor Flat </a:t>
            </a:r>
            <a:r>
              <a:rPr lang="en-US" sz="1200" dirty="0">
                <a:solidFill>
                  <a:srgbClr val="000000"/>
                </a:solidFill>
                <a:sym typeface="Gill Sans" charset="0"/>
              </a:rPr>
              <a:t>(Area 05)</a:t>
            </a:r>
          </a:p>
        </p:txBody>
      </p:sp>
      <p:sp>
        <p:nvSpPr>
          <p:cNvPr id="10" name="Rectangular Callout 9"/>
          <p:cNvSpPr/>
          <p:nvPr/>
        </p:nvSpPr>
        <p:spPr bwMode="auto">
          <a:xfrm>
            <a:off x="2032000" y="6477000"/>
            <a:ext cx="2057400" cy="609600"/>
          </a:xfrm>
          <a:prstGeom prst="wedgeRectCallout">
            <a:avLst>
              <a:gd name="adj1" fmla="val -93611"/>
              <a:gd name="adj2" fmla="val -70541"/>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1400" b="1" i="1" dirty="0">
                <a:solidFill>
                  <a:srgbClr val="000000"/>
                </a:solidFill>
                <a:sym typeface="Gill Sans" charset="0"/>
              </a:rPr>
              <a:t>Ash Creek / La Verkin </a:t>
            </a:r>
            <a:r>
              <a:rPr lang="en-US" sz="1200" dirty="0">
                <a:solidFill>
                  <a:srgbClr val="000000"/>
                </a:solidFill>
                <a:sym typeface="Gill Sans" charset="0"/>
              </a:rPr>
              <a:t>(Area 81)</a:t>
            </a:r>
          </a:p>
        </p:txBody>
      </p:sp>
      <p:sp>
        <p:nvSpPr>
          <p:cNvPr id="11" name="Rectangular Callout 10"/>
          <p:cNvSpPr/>
          <p:nvPr/>
        </p:nvSpPr>
        <p:spPr bwMode="auto">
          <a:xfrm>
            <a:off x="1041400" y="3355975"/>
            <a:ext cx="990600" cy="533400"/>
          </a:xfrm>
          <a:prstGeom prst="wedgeRectCallout">
            <a:avLst>
              <a:gd name="adj1" fmla="val 108478"/>
              <a:gd name="adj2" fmla="val -110358"/>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1400" b="1" i="1" dirty="0" smtClean="0">
                <a:solidFill>
                  <a:srgbClr val="000000"/>
                </a:solidFill>
                <a:sym typeface="Gill Sans" charset="0"/>
              </a:rPr>
              <a:t>Orem</a:t>
            </a:r>
            <a:endParaRPr lang="en-US" sz="1400" b="1" i="1" dirty="0">
              <a:solidFill>
                <a:srgbClr val="000000"/>
              </a:solidFill>
              <a:sym typeface="Gill Sans" charset="0"/>
            </a:endParaRPr>
          </a:p>
          <a:p>
            <a:pPr algn="ctr">
              <a:defRPr/>
            </a:pPr>
            <a:r>
              <a:rPr lang="en-US" sz="1200" dirty="0">
                <a:solidFill>
                  <a:srgbClr val="000000"/>
                </a:solidFill>
                <a:sym typeface="Gill Sans" charset="0"/>
              </a:rPr>
              <a:t>(Area 57)</a:t>
            </a:r>
          </a:p>
        </p:txBody>
      </p:sp>
      <p:sp>
        <p:nvSpPr>
          <p:cNvPr id="12" name="Rectangular Callout 11"/>
          <p:cNvSpPr/>
          <p:nvPr/>
        </p:nvSpPr>
        <p:spPr bwMode="auto">
          <a:xfrm>
            <a:off x="2794000" y="2362200"/>
            <a:ext cx="1533525" cy="528638"/>
          </a:xfrm>
          <a:prstGeom prst="wedgeRectCallout">
            <a:avLst>
              <a:gd name="adj1" fmla="val 65469"/>
              <a:gd name="adj2" fmla="val 36913"/>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1400" b="1" i="1" dirty="0">
                <a:solidFill>
                  <a:srgbClr val="000000"/>
                </a:solidFill>
                <a:sym typeface="Gill Sans" charset="0"/>
              </a:rPr>
              <a:t>Ashley Central</a:t>
            </a:r>
          </a:p>
          <a:p>
            <a:pPr algn="ctr">
              <a:defRPr/>
            </a:pPr>
            <a:r>
              <a:rPr lang="en-US" sz="1200" dirty="0">
                <a:solidFill>
                  <a:srgbClr val="000000"/>
                </a:solidFill>
                <a:sym typeface="Gill Sans" charset="0"/>
              </a:rPr>
              <a:t>(Area 45)</a:t>
            </a:r>
          </a:p>
        </p:txBody>
      </p:sp>
      <p:sp>
        <p:nvSpPr>
          <p:cNvPr id="13" name="Rectangular Callout 12"/>
          <p:cNvSpPr/>
          <p:nvPr/>
        </p:nvSpPr>
        <p:spPr bwMode="auto">
          <a:xfrm>
            <a:off x="3322638" y="3544888"/>
            <a:ext cx="1147762" cy="530225"/>
          </a:xfrm>
          <a:prstGeom prst="wedgeRectCallout">
            <a:avLst>
              <a:gd name="adj1" fmla="val -98057"/>
              <a:gd name="adj2" fmla="val -59808"/>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1400" b="1" i="1" dirty="0">
                <a:solidFill>
                  <a:srgbClr val="000000"/>
                </a:solidFill>
                <a:sym typeface="Gill Sans" charset="0"/>
              </a:rPr>
              <a:t>Birdseye</a:t>
            </a:r>
          </a:p>
          <a:p>
            <a:pPr algn="ctr">
              <a:defRPr/>
            </a:pPr>
            <a:r>
              <a:rPr lang="en-US" sz="1200" dirty="0">
                <a:solidFill>
                  <a:srgbClr val="000000"/>
                </a:solidFill>
                <a:sym typeface="Gill Sans" charset="0"/>
              </a:rPr>
              <a:t>(Area 51)</a:t>
            </a:r>
          </a:p>
        </p:txBody>
      </p:sp>
      <p:sp>
        <p:nvSpPr>
          <p:cNvPr id="14" name="Rectangular Callout 13"/>
          <p:cNvSpPr/>
          <p:nvPr/>
        </p:nvSpPr>
        <p:spPr bwMode="auto">
          <a:xfrm>
            <a:off x="698500" y="2093119"/>
            <a:ext cx="1104900" cy="533400"/>
          </a:xfrm>
          <a:prstGeom prst="wedgeRectCallout">
            <a:avLst>
              <a:gd name="adj1" fmla="val 119442"/>
              <a:gd name="adj2" fmla="val 18213"/>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1400" b="1" i="1" dirty="0" smtClean="0">
                <a:solidFill>
                  <a:srgbClr val="000000"/>
                </a:solidFill>
                <a:sym typeface="Gill Sans" charset="0"/>
              </a:rPr>
              <a:t>Red Butte</a:t>
            </a:r>
            <a:endParaRPr lang="en-US" sz="1400" b="1" i="1" dirty="0">
              <a:solidFill>
                <a:srgbClr val="000000"/>
              </a:solidFill>
              <a:sym typeface="Gill Sans" charset="0"/>
            </a:endParaRPr>
          </a:p>
          <a:p>
            <a:pPr algn="ctr">
              <a:defRPr/>
            </a:pPr>
            <a:r>
              <a:rPr lang="en-US" sz="1200" dirty="0">
                <a:solidFill>
                  <a:srgbClr val="000000"/>
                </a:solidFill>
                <a:sym typeface="Gill Sans" charset="0"/>
              </a:rPr>
              <a:t>(Area 57)</a:t>
            </a:r>
          </a:p>
        </p:txBody>
      </p:sp>
      <p:sp>
        <p:nvSpPr>
          <p:cNvPr id="15" name="Rectangular Callout 14"/>
          <p:cNvSpPr/>
          <p:nvPr/>
        </p:nvSpPr>
        <p:spPr bwMode="auto">
          <a:xfrm>
            <a:off x="488950" y="596900"/>
            <a:ext cx="1104900" cy="533400"/>
          </a:xfrm>
          <a:prstGeom prst="wedgeRectCallout">
            <a:avLst>
              <a:gd name="adj1" fmla="val 119442"/>
              <a:gd name="adj2" fmla="val 53927"/>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1400" b="1" i="1" dirty="0" smtClean="0">
                <a:solidFill>
                  <a:srgbClr val="000000"/>
                </a:solidFill>
                <a:sym typeface="Gill Sans" charset="0"/>
              </a:rPr>
              <a:t>Lewiston</a:t>
            </a:r>
            <a:endParaRPr lang="en-US" sz="1400" b="1" i="1" dirty="0">
              <a:solidFill>
                <a:srgbClr val="000000"/>
              </a:solidFill>
              <a:sym typeface="Gill Sans" charset="0"/>
            </a:endParaRPr>
          </a:p>
          <a:p>
            <a:pPr algn="ctr">
              <a:defRPr/>
            </a:pPr>
            <a:r>
              <a:rPr lang="en-US" sz="1200" dirty="0">
                <a:solidFill>
                  <a:srgbClr val="000000"/>
                </a:solidFill>
                <a:sym typeface="Gill Sans" charset="0"/>
              </a:rPr>
              <a:t>(Area </a:t>
            </a:r>
            <a:r>
              <a:rPr lang="en-US" sz="1200" dirty="0" smtClean="0">
                <a:solidFill>
                  <a:srgbClr val="000000"/>
                </a:solidFill>
                <a:sym typeface="Gill Sans" charset="0"/>
              </a:rPr>
              <a:t>25)</a:t>
            </a:r>
            <a:endParaRPr lang="en-US" sz="1200" dirty="0">
              <a:solidFill>
                <a:srgbClr val="000000"/>
              </a:solidFill>
              <a:sym typeface="Gill Sans" charset="0"/>
            </a:endParaRPr>
          </a:p>
        </p:txBody>
      </p:sp>
      <p:sp>
        <p:nvSpPr>
          <p:cNvPr id="16" name="Rectangular Callout 15"/>
          <p:cNvSpPr/>
          <p:nvPr/>
        </p:nvSpPr>
        <p:spPr bwMode="auto">
          <a:xfrm>
            <a:off x="1803400" y="330200"/>
            <a:ext cx="1104900" cy="533400"/>
          </a:xfrm>
          <a:prstGeom prst="wedgeRectCallout">
            <a:avLst>
              <a:gd name="adj1" fmla="val 21741"/>
              <a:gd name="adj2" fmla="val 96784"/>
            </a:avLst>
          </a:prstGeom>
          <a:ln>
            <a:headEnd type="none" w="med" len="med"/>
            <a:tailEnd type="none" w="med" len="med"/>
          </a:ln>
          <a:effectLst>
            <a:outerShdw blurRad="50800" dist="38100" dir="2700000" algn="tl" rotWithShape="0">
              <a:prstClr val="black">
                <a:alpha val="40000"/>
              </a:prstClr>
            </a:outerShdw>
          </a:effectLst>
          <a:extLst/>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1400" b="1" i="1" dirty="0" smtClean="0">
                <a:solidFill>
                  <a:srgbClr val="000000"/>
                </a:solidFill>
                <a:sym typeface="Gill Sans" charset="0"/>
              </a:rPr>
              <a:t>Richmond</a:t>
            </a:r>
            <a:endParaRPr lang="en-US" sz="1400" b="1" i="1" dirty="0">
              <a:solidFill>
                <a:srgbClr val="000000"/>
              </a:solidFill>
              <a:sym typeface="Gill Sans" charset="0"/>
            </a:endParaRPr>
          </a:p>
          <a:p>
            <a:pPr algn="ctr">
              <a:defRPr/>
            </a:pPr>
            <a:r>
              <a:rPr lang="en-US" sz="1200" dirty="0">
                <a:solidFill>
                  <a:srgbClr val="000000"/>
                </a:solidFill>
                <a:sym typeface="Gill Sans" charset="0"/>
              </a:rPr>
              <a:t>(Area </a:t>
            </a:r>
            <a:r>
              <a:rPr lang="en-US" sz="1200" dirty="0" smtClean="0">
                <a:solidFill>
                  <a:srgbClr val="000000"/>
                </a:solidFill>
                <a:sym typeface="Gill Sans" charset="0"/>
              </a:rPr>
              <a:t>25)</a:t>
            </a:r>
            <a:endParaRPr lang="en-US" sz="1200" dirty="0">
              <a:solidFill>
                <a:srgbClr val="000000"/>
              </a:solidFill>
              <a:sym typeface="Gill Sans" charset="0"/>
            </a:endParaRPr>
          </a:p>
        </p:txBody>
      </p:sp>
    </p:spTree>
    <p:extLst>
      <p:ext uri="{BB962C8B-B14F-4D97-AF65-F5344CB8AC3E}">
        <p14:creationId xmlns:p14="http://schemas.microsoft.com/office/powerpoint/2010/main" val="25388158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Effect transition="in" filter="fade">
                                      <p:cBhvr>
                                        <p:cTn id="39" dur="500"/>
                                        <p:tgtEl>
                                          <p:spTgt spid="3"/>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par>
                                <p:cTn id="45" presetID="1" presetClass="entr" presetSubtype="0" fill="hold" nodeType="withEffect">
                                  <p:stCondLst>
                                    <p:cond delay="0"/>
                                  </p:stCondLst>
                                  <p:childTnLst>
                                    <p:set>
                                      <p:cBhvr>
                                        <p:cTn id="46" dur="1" fill="hold">
                                          <p:stCondLst>
                                            <p:cond delay="0"/>
                                          </p:stCondLst>
                                        </p:cTn>
                                        <p:tgtEl>
                                          <p:spTgt spid="3174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1748">
                                            <p:txEl>
                                              <p:pRg st="2" end="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1748">
                                            <p:txEl>
                                              <p:pRg st="3" end="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1748">
                                            <p:txEl>
                                              <p:pRg st="4" end="4"/>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748">
                                            <p:txEl>
                                              <p:pRg st="5" end="5"/>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1748">
                                            <p:txEl>
                                              <p:pRg st="6" end="6"/>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1748">
                                            <p:txEl>
                                              <p:pRg st="7" end="7"/>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1748">
                                            <p:txEl>
                                              <p:pRg st="9" end="9"/>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174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p:cNvSpPr>
          <p:nvPr/>
        </p:nvSpPr>
        <p:spPr bwMode="auto">
          <a:xfrm>
            <a:off x="1041400" y="457200"/>
            <a:ext cx="8093075"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algn="ctr"/>
            <a:r>
              <a:rPr lang="en-US" sz="2800" b="1" i="1" dirty="0" smtClean="0">
                <a:latin typeface="Verdana" pitchFamily="34" charset="0"/>
                <a:sym typeface="Verdana" pitchFamily="34" charset="0"/>
              </a:rPr>
              <a:t>Summary of Utah Law</a:t>
            </a:r>
            <a:endParaRPr lang="en-US" sz="2800" b="1" i="1" dirty="0">
              <a:latin typeface="Verdana" pitchFamily="34" charset="0"/>
              <a:sym typeface="Verdana" pitchFamily="34" charset="0"/>
            </a:endParaRPr>
          </a:p>
        </p:txBody>
      </p:sp>
      <p:sp>
        <p:nvSpPr>
          <p:cNvPr id="17" name="Content Placeholder 2"/>
          <p:cNvSpPr>
            <a:spLocks noGrp="1"/>
          </p:cNvSpPr>
          <p:nvPr>
            <p:ph idx="1"/>
          </p:nvPr>
        </p:nvSpPr>
        <p:spPr>
          <a:xfrm>
            <a:off x="515937" y="1143000"/>
            <a:ext cx="8297863" cy="6096000"/>
          </a:xfrm>
          <a:solidFill>
            <a:schemeClr val="bg1"/>
          </a:solidFill>
        </p:spPr>
        <p:txBody>
          <a:bodyPr/>
          <a:lstStyle/>
          <a:p>
            <a:pPr marL="0" indent="0" algn="just">
              <a:spcAft>
                <a:spcPts val="300"/>
              </a:spcAft>
            </a:pPr>
            <a:r>
              <a:rPr lang="en-US" sz="1400" b="1" dirty="0" smtClean="0">
                <a:latin typeface="Verdana" panose="020B0604030504040204" pitchFamily="34" charset="0"/>
                <a:ea typeface="Verdana" panose="020B0604030504040204" pitchFamily="34" charset="0"/>
                <a:cs typeface="Verdana" panose="020B0604030504040204" pitchFamily="34" charset="0"/>
              </a:rPr>
              <a:t>Abandonment (common law):</a:t>
            </a:r>
            <a:r>
              <a:rPr lang="en-US" sz="1400" dirty="0" smtClean="0">
                <a:latin typeface="Verdana" panose="020B0604030504040204" pitchFamily="34" charset="0"/>
                <a:ea typeface="Verdana" panose="020B0604030504040204" pitchFamily="34" charset="0"/>
                <a:cs typeface="Verdana" panose="020B0604030504040204" pitchFamily="34" charset="0"/>
              </a:rPr>
              <a:t> Requires the water user to demonstrate intent and some sort of act of relinquishment. No requisite time period. (Uncommon)</a:t>
            </a:r>
            <a:endParaRPr lang="en-US" sz="1400" b="1" dirty="0" smtClean="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300"/>
              </a:spcAft>
            </a:pP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300"/>
              </a:spcAft>
            </a:pPr>
            <a:r>
              <a:rPr lang="en-US" sz="1400" b="1" dirty="0" smtClean="0">
                <a:latin typeface="Verdana" panose="020B0604030504040204" pitchFamily="34" charset="0"/>
                <a:ea typeface="Verdana" panose="020B0604030504040204" pitchFamily="34" charset="0"/>
                <a:cs typeface="Verdana" panose="020B0604030504040204" pitchFamily="34" charset="0"/>
              </a:rPr>
              <a:t>Forfeiture (statutory): </a:t>
            </a:r>
            <a:r>
              <a:rPr lang="en-US" sz="1400" dirty="0" smtClean="0">
                <a:latin typeface="Verdana" panose="020B0604030504040204" pitchFamily="34" charset="0"/>
                <a:ea typeface="Verdana" panose="020B0604030504040204" pitchFamily="34" charset="0"/>
                <a:cs typeface="Verdana" panose="020B0604030504040204" pitchFamily="34" charset="0"/>
              </a:rPr>
              <a:t>7-year period of consecutive non-use or failure to file a claim during a general adjudication. Can be unintentional but must be a result of a judicial action.</a:t>
            </a: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300"/>
              </a:spcAft>
            </a:pPr>
            <a:endParaRPr lang="en-US" sz="1400" b="1" dirty="0" smtClean="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300"/>
              </a:spcAft>
            </a:pPr>
            <a:r>
              <a:rPr lang="en-US" sz="1400" b="1" dirty="0" smtClean="0">
                <a:latin typeface="Verdana" panose="020B0604030504040204" pitchFamily="34" charset="0"/>
                <a:ea typeface="Verdana" panose="020B0604030504040204" pitchFamily="34" charset="0"/>
                <a:cs typeface="Verdana" panose="020B0604030504040204" pitchFamily="34" charset="0"/>
              </a:rPr>
              <a:t>Exceptions:</a:t>
            </a:r>
          </a:p>
          <a:p>
            <a:pPr algn="just">
              <a:spcAft>
                <a:spcPts val="600"/>
              </a:spcAft>
              <a:buFont typeface="+mj-lt"/>
              <a:buAutoNum type="arabicPeriod"/>
            </a:pPr>
            <a:r>
              <a:rPr lang="en-US" sz="1400" dirty="0" smtClean="0">
                <a:latin typeface="Verdana" panose="020B0604030504040204" pitchFamily="34" charset="0"/>
                <a:ea typeface="Verdana" panose="020B0604030504040204" pitchFamily="34" charset="0"/>
                <a:cs typeface="Verdana" panose="020B0604030504040204" pitchFamily="34" charset="0"/>
              </a:rPr>
              <a:t>If the period of non-use occurred more than 22 years prior to judicial action (i.e., 15 years after 7-year period).</a:t>
            </a:r>
          </a:p>
          <a:p>
            <a:pPr algn="just">
              <a:spcAft>
                <a:spcPts val="600"/>
              </a:spcAft>
              <a:buFont typeface="+mj-lt"/>
              <a:buAutoNum type="arabicPeriod"/>
            </a:pPr>
            <a:r>
              <a:rPr lang="en-US" sz="1400" dirty="0" smtClean="0">
                <a:latin typeface="Verdana" panose="020B0604030504040204" pitchFamily="34" charset="0"/>
                <a:ea typeface="Verdana" panose="020B0604030504040204" pitchFamily="34" charset="0"/>
                <a:cs typeface="Verdana" panose="020B0604030504040204" pitchFamily="34" charset="0"/>
              </a:rPr>
              <a:t>Water users can file non-use applications</a:t>
            </a:r>
          </a:p>
          <a:p>
            <a:pPr algn="just">
              <a:spcAft>
                <a:spcPts val="600"/>
              </a:spcAft>
              <a:buFont typeface="+mj-lt"/>
              <a:buAutoNum type="arabicPeriod"/>
            </a:pPr>
            <a:r>
              <a:rPr lang="en-US" sz="1400" dirty="0" smtClean="0">
                <a:latin typeface="Verdana" panose="020B0604030504040204" pitchFamily="34" charset="0"/>
                <a:ea typeface="Verdana" panose="020B0604030504040204" pitchFamily="34" charset="0"/>
                <a:cs typeface="Verdana" panose="020B0604030504040204" pitchFamily="34" charset="0"/>
              </a:rPr>
              <a:t>Forfeiture does not apply in the following circumstances:</a:t>
            </a:r>
          </a:p>
          <a:p>
            <a:pPr marL="800100" lvl="1" indent="-342900" algn="just">
              <a:spcAft>
                <a:spcPts val="600"/>
              </a:spcAft>
              <a:buFont typeface="+mj-lt"/>
              <a:buAutoNum type="alphaLcPeriod"/>
            </a:pPr>
            <a:r>
              <a:rPr lang="en-US" sz="1400" dirty="0" smtClean="0">
                <a:latin typeface="Verdana" panose="020B0604030504040204" pitchFamily="34" charset="0"/>
                <a:ea typeface="Verdana" panose="020B0604030504040204" pitchFamily="34" charset="0"/>
                <a:cs typeface="Verdana" panose="020B0604030504040204" pitchFamily="34" charset="0"/>
              </a:rPr>
              <a:t>Use of water according to a lease.</a:t>
            </a:r>
          </a:p>
          <a:p>
            <a:pPr marL="800100" lvl="1" indent="-342900" algn="just">
              <a:spcAft>
                <a:spcPts val="600"/>
              </a:spcAft>
              <a:buFont typeface="+mj-lt"/>
              <a:buAutoNum type="alphaLcPeriod"/>
            </a:pPr>
            <a:r>
              <a:rPr lang="en-US" sz="1400" dirty="0" smtClean="0">
                <a:latin typeface="Verdana" panose="020B0604030504040204" pitchFamily="34" charset="0"/>
                <a:ea typeface="Verdana" panose="020B0604030504040204" pitchFamily="34" charset="0"/>
                <a:cs typeface="Verdana" panose="020B0604030504040204" pitchFamily="34" charset="0"/>
              </a:rPr>
              <a:t>Land under a state agreement or federal conservation fallowing program.</a:t>
            </a:r>
          </a:p>
          <a:p>
            <a:pPr marL="800100" lvl="1" indent="-342900" algn="just">
              <a:spcAft>
                <a:spcPts val="600"/>
              </a:spcAft>
              <a:buFont typeface="+mj-lt"/>
              <a:buAutoNum type="alphaLcPeriod"/>
            </a:pPr>
            <a:r>
              <a:rPr lang="en-US" sz="1400" dirty="0" smtClean="0">
                <a:latin typeface="Verdana" panose="020B0604030504040204" pitchFamily="34" charset="0"/>
                <a:ea typeface="Verdana" panose="020B0604030504040204" pitchFamily="34" charset="0"/>
                <a:cs typeface="Verdana" panose="020B0604030504040204" pitchFamily="34" charset="0"/>
              </a:rPr>
              <a:t>When water is unavailable due to the water right’s priority date.</a:t>
            </a:r>
          </a:p>
          <a:p>
            <a:pPr marL="800100" lvl="1" indent="-342900" algn="just">
              <a:spcAft>
                <a:spcPts val="600"/>
              </a:spcAft>
              <a:buFont typeface="+mj-lt"/>
              <a:buAutoNum type="alphaLcPeriod"/>
            </a:pPr>
            <a:r>
              <a:rPr lang="en-US" sz="1400" dirty="0" smtClean="0">
                <a:latin typeface="Verdana" panose="020B0604030504040204" pitchFamily="34" charset="0"/>
                <a:ea typeface="Verdana" panose="020B0604030504040204" pitchFamily="34" charset="0"/>
                <a:cs typeface="Verdana" panose="020B0604030504040204" pitchFamily="34" charset="0"/>
              </a:rPr>
              <a:t>Storage water right that is stored for present or future use or limited by safety, regulatory, or engineering restraint that cannot be reasonably corrected.</a:t>
            </a:r>
          </a:p>
          <a:p>
            <a:pPr marL="800100" lvl="1" indent="-342900" algn="just">
              <a:spcAft>
                <a:spcPts val="600"/>
              </a:spcAft>
              <a:buFont typeface="+mj-lt"/>
              <a:buAutoNum type="alphaLcPeriod"/>
            </a:pPr>
            <a:r>
              <a:rPr lang="en-US" sz="1400" dirty="0" smtClean="0">
                <a:latin typeface="Verdana" panose="020B0604030504040204" pitchFamily="34" charset="0"/>
                <a:ea typeface="Verdana" panose="020B0604030504040204" pitchFamily="34" charset="0"/>
                <a:cs typeface="Verdana" panose="020B0604030504040204" pitchFamily="34" charset="0"/>
              </a:rPr>
              <a:t>Water rights where substantially all of the water has been used.</a:t>
            </a:r>
          </a:p>
          <a:p>
            <a:pPr marL="800100" lvl="1" indent="-342900" algn="just">
              <a:spcAft>
                <a:spcPts val="600"/>
              </a:spcAft>
              <a:buFont typeface="+mj-lt"/>
              <a:buAutoNum type="alphaLcPeriod"/>
            </a:pPr>
            <a:r>
              <a:rPr lang="en-US" sz="1400" dirty="0" smtClean="0">
                <a:latin typeface="Verdana" panose="020B0604030504040204" pitchFamily="34" charset="0"/>
                <a:ea typeface="Verdana" panose="020B0604030504040204" pitchFamily="34" charset="0"/>
                <a:cs typeface="Verdana" panose="020B0604030504040204" pitchFamily="34" charset="0"/>
              </a:rPr>
              <a:t>Water rights held by public water suppliers for the reasonable future use.</a:t>
            </a:r>
          </a:p>
          <a:p>
            <a:pPr marL="800100" lvl="1" indent="-342900" algn="just">
              <a:spcAft>
                <a:spcPts val="600"/>
              </a:spcAft>
              <a:buFont typeface="+mj-lt"/>
              <a:buAutoNum type="alphaLcPeriod"/>
            </a:pPr>
            <a:r>
              <a:rPr lang="en-US" sz="1400" dirty="0" smtClean="0">
                <a:latin typeface="Verdana" panose="020B0604030504040204" pitchFamily="34" charset="0"/>
                <a:ea typeface="Verdana" panose="020B0604030504040204" pitchFamily="34" charset="0"/>
                <a:cs typeface="Verdana" panose="020B0604030504040204" pitchFamily="34" charset="0"/>
              </a:rPr>
              <a:t>A supplemental water right during a period of time when another right can satisfy beneficial use.</a:t>
            </a:r>
          </a:p>
          <a:p>
            <a:pPr marL="800100" lvl="1" indent="-342900" algn="just">
              <a:spcAft>
                <a:spcPts val="600"/>
              </a:spcAft>
              <a:buFont typeface="+mj-lt"/>
              <a:buAutoNum type="alphaLcPeriod"/>
            </a:pPr>
            <a:r>
              <a:rPr lang="en-US" sz="1400" dirty="0" smtClean="0">
                <a:latin typeface="Verdana" panose="020B0604030504040204" pitchFamily="34" charset="0"/>
                <a:ea typeface="Verdana" panose="020B0604030504040204" pitchFamily="34" charset="0"/>
                <a:cs typeface="Verdana" panose="020B0604030504040204" pitchFamily="34" charset="0"/>
              </a:rPr>
              <a:t>Water rights subject to an approved change application.</a:t>
            </a:r>
          </a:p>
          <a:p>
            <a:pPr marL="800100" lvl="1" indent="-342900" algn="just">
              <a:spcAft>
                <a:spcPts val="300"/>
              </a:spcAft>
              <a:buFont typeface="+mj-lt"/>
              <a:buAutoNum type="alphaLcPeriod"/>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300"/>
              </a:spcAft>
            </a:pPr>
            <a:endParaRPr lang="en-US" sz="1400" b="1"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300"/>
              </a:spcAft>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600"/>
              </a:spcAft>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0"/>
              </a:spcAft>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685800" lvl="1" algn="just">
              <a:spcAft>
                <a:spcPts val="0"/>
              </a:spcAft>
              <a:buFont typeface="Arial" panose="020B0604020202020204" pitchFamily="34" charset="0"/>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0"/>
              </a:spcAft>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lvl="1" algn="just">
              <a:buFont typeface="Arial" panose="020B0604020202020204" pitchFamily="34" charset="0"/>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69077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p:cNvSpPr>
          <p:nvPr/>
        </p:nvSpPr>
        <p:spPr bwMode="auto">
          <a:xfrm>
            <a:off x="1041400" y="457200"/>
            <a:ext cx="8093075"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algn="ctr"/>
            <a:r>
              <a:rPr lang="en-US" sz="2800" b="1" i="1" dirty="0" smtClean="0">
                <a:latin typeface="Verdana" pitchFamily="34" charset="0"/>
                <a:sym typeface="Verdana" pitchFamily="34" charset="0"/>
              </a:rPr>
              <a:t>Utah’s Forfeiture Challenges</a:t>
            </a:r>
            <a:endParaRPr lang="en-US" sz="2800" b="1" i="1" dirty="0">
              <a:latin typeface="Verdana" pitchFamily="34" charset="0"/>
              <a:sym typeface="Verdana" pitchFamily="34" charset="0"/>
            </a:endParaRPr>
          </a:p>
        </p:txBody>
      </p:sp>
      <p:sp>
        <p:nvSpPr>
          <p:cNvPr id="17" name="Content Placeholder 2"/>
          <p:cNvSpPr>
            <a:spLocks noGrp="1"/>
          </p:cNvSpPr>
          <p:nvPr>
            <p:ph idx="1"/>
          </p:nvPr>
        </p:nvSpPr>
        <p:spPr>
          <a:xfrm>
            <a:off x="515937" y="1143000"/>
            <a:ext cx="8221663" cy="6096000"/>
          </a:xfrm>
          <a:solidFill>
            <a:schemeClr val="bg1"/>
          </a:solidFill>
        </p:spPr>
        <p:txBody>
          <a:bodyPr/>
          <a:lstStyle/>
          <a:p>
            <a:pPr marL="285750" indent="-285750" algn="just">
              <a:spcAft>
                <a:spcPts val="300"/>
              </a:spcAft>
              <a:buFont typeface="Arial" panose="020B0604020202020204" pitchFamily="34" charset="0"/>
              <a:buChar char="•"/>
            </a:pPr>
            <a:r>
              <a:rPr lang="en-US" sz="2200" dirty="0" smtClean="0">
                <a:latin typeface="Verdana" panose="020B0604030504040204" pitchFamily="34" charset="0"/>
                <a:ea typeface="Verdana" panose="020B0604030504040204" pitchFamily="34" charset="0"/>
                <a:cs typeface="Verdana" panose="020B0604030504040204" pitchFamily="34" charset="0"/>
              </a:rPr>
              <a:t>Dormant water rights that are suddenly resurrected impose severe disruption to junior appropriators who have relied upon the availability of the water over a long period of time.</a:t>
            </a:r>
          </a:p>
          <a:p>
            <a:pPr marL="285750" indent="-285750" algn="just">
              <a:spcAft>
                <a:spcPts val="300"/>
              </a:spcAft>
              <a:buFont typeface="Arial" panose="020B0604020202020204" pitchFamily="34" charset="0"/>
              <a:buChar char="•"/>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300"/>
              </a:spcAft>
              <a:buFont typeface="Arial" panose="020B0604020202020204" pitchFamily="34" charset="0"/>
              <a:buChar char="•"/>
            </a:pPr>
            <a:r>
              <a:rPr lang="en-US" sz="2200" dirty="0" smtClean="0">
                <a:latin typeface="Verdana" panose="020B0604030504040204" pitchFamily="34" charset="0"/>
                <a:ea typeface="Verdana" panose="020B0604030504040204" pitchFamily="34" charset="0"/>
                <a:cs typeface="Verdana" panose="020B0604030504040204" pitchFamily="34" charset="0"/>
              </a:rPr>
              <a:t>In 2011 the Utah Supreme Court prohibited the State Engineer from looking at non-use (i.e., un-adjudicated forfeiture) when considering change applications.</a:t>
            </a:r>
          </a:p>
          <a:p>
            <a:pPr marL="285750" indent="-285750" algn="just">
              <a:spcAft>
                <a:spcPts val="300"/>
              </a:spcAft>
              <a:buFont typeface="Arial" panose="020B0604020202020204" pitchFamily="34" charset="0"/>
              <a:buChar char="•"/>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300"/>
              </a:spcAft>
              <a:buFont typeface="Arial" panose="020B0604020202020204" pitchFamily="34" charset="0"/>
              <a:buChar char="•"/>
            </a:pPr>
            <a:r>
              <a:rPr lang="en-US" sz="2200" dirty="0" smtClean="0">
                <a:latin typeface="Verdana" panose="020B0604030504040204" pitchFamily="34" charset="0"/>
                <a:ea typeface="Verdana" panose="020B0604030504040204" pitchFamily="34" charset="0"/>
                <a:cs typeface="Verdana" panose="020B0604030504040204" pitchFamily="34" charset="0"/>
              </a:rPr>
              <a:t>After several earlier attempts, the Utah Legislature revised the statute to allow the State Engineer to address “Quantity Impairment” when considering change applications.</a:t>
            </a:r>
          </a:p>
          <a:p>
            <a:pPr marL="285750" indent="-285750" algn="just">
              <a:spcAft>
                <a:spcPts val="300"/>
              </a:spcAft>
              <a:buFont typeface="Arial" panose="020B0604020202020204" pitchFamily="34" charset="0"/>
              <a:buChar char="•"/>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300"/>
              </a:spcAft>
              <a:buFont typeface="Arial" panose="020B0604020202020204" pitchFamily="34" charset="0"/>
              <a:buChar char="•"/>
            </a:pPr>
            <a:r>
              <a:rPr lang="en-US" sz="2200" dirty="0" smtClean="0">
                <a:latin typeface="Verdana" panose="020B0604030504040204" pitchFamily="34" charset="0"/>
                <a:ea typeface="Verdana" panose="020B0604030504040204" pitchFamily="34" charset="0"/>
                <a:cs typeface="Verdana" panose="020B0604030504040204" pitchFamily="34" charset="0"/>
              </a:rPr>
              <a:t>Utah’s general adjudication process is inadequate to address forfeiture on a state-wide, timely, and on-going basis.</a:t>
            </a:r>
          </a:p>
          <a:p>
            <a:pPr marL="0" indent="0" algn="just">
              <a:spcAft>
                <a:spcPts val="300"/>
              </a:spcAft>
            </a:pPr>
            <a:endParaRPr lang="en-US" sz="2200" b="1"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300"/>
              </a:spcAft>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600"/>
              </a:spcAft>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0"/>
              </a:spcAft>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685800" lvl="1" algn="just">
              <a:spcAft>
                <a:spcPts val="0"/>
              </a:spcAft>
              <a:buFont typeface="Arial" panose="020B0604020202020204" pitchFamily="34" charset="0"/>
              <a:buChar char="•"/>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0"/>
              </a:spcAft>
            </a:pPr>
            <a:endParaRPr lang="en-US" sz="2200" dirty="0" smtClean="0">
              <a:latin typeface="Verdana" panose="020B0604030504040204" pitchFamily="34" charset="0"/>
              <a:ea typeface="Verdana" panose="020B0604030504040204" pitchFamily="34" charset="0"/>
              <a:cs typeface="Verdana" panose="020B0604030504040204" pitchFamily="34" charset="0"/>
            </a:endParaRPr>
          </a:p>
          <a:p>
            <a:pPr lvl="1" algn="just">
              <a:buFont typeface="Arial" panose="020B0604020202020204" pitchFamily="34" charset="0"/>
              <a:buChar char="•"/>
            </a:pPr>
            <a:endParaRPr lang="en-US" sz="2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4997104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p:cNvSpPr>
          <p:nvPr/>
        </p:nvSpPr>
        <p:spPr bwMode="auto">
          <a:xfrm>
            <a:off x="1041400" y="457200"/>
            <a:ext cx="8093075"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algn="ctr"/>
            <a:r>
              <a:rPr lang="en-US" sz="2800" b="1" i="1" dirty="0" smtClean="0">
                <a:latin typeface="Verdana" pitchFamily="34" charset="0"/>
                <a:sym typeface="Verdana" pitchFamily="34" charset="0"/>
              </a:rPr>
              <a:t>Abandonment/Forfeiture Discussion</a:t>
            </a:r>
            <a:endParaRPr lang="en-US" sz="2800" b="1" i="1" dirty="0">
              <a:latin typeface="Verdana" pitchFamily="34" charset="0"/>
              <a:sym typeface="Verdana" pitchFamily="34" charset="0"/>
            </a:endParaRPr>
          </a:p>
        </p:txBody>
      </p:sp>
      <p:sp>
        <p:nvSpPr>
          <p:cNvPr id="17" name="Content Placeholder 2"/>
          <p:cNvSpPr>
            <a:spLocks noGrp="1"/>
          </p:cNvSpPr>
          <p:nvPr>
            <p:ph idx="1"/>
          </p:nvPr>
        </p:nvSpPr>
        <p:spPr>
          <a:xfrm>
            <a:off x="515937" y="1143000"/>
            <a:ext cx="8221663" cy="6096000"/>
          </a:xfrm>
          <a:solidFill>
            <a:schemeClr val="bg1"/>
          </a:solidFill>
        </p:spPr>
        <p:txBody>
          <a:bodyPr/>
          <a:lstStyle/>
          <a:p>
            <a:pPr marL="285750" indent="-285750" algn="just">
              <a:spcAft>
                <a:spcPts val="600"/>
              </a:spcAft>
              <a:buFont typeface="Arial" panose="020B0604020202020204" pitchFamily="34" charset="0"/>
              <a:buChar char="•"/>
            </a:pPr>
            <a:r>
              <a:rPr lang="en-US" sz="2200" dirty="0" smtClean="0">
                <a:latin typeface="Verdana" panose="020B0604030504040204" pitchFamily="34" charset="0"/>
                <a:ea typeface="Verdana" panose="020B0604030504040204" pitchFamily="34" charset="0"/>
                <a:cs typeface="Verdana" panose="020B0604030504040204" pitchFamily="34" charset="0"/>
              </a:rPr>
              <a:t>To what extent is forfeiture an issue among other western states?</a:t>
            </a:r>
          </a:p>
          <a:p>
            <a:pPr marL="285750" indent="-285750" algn="just">
              <a:spcAft>
                <a:spcPts val="600"/>
              </a:spcAft>
              <a:buFont typeface="Arial" panose="020B0604020202020204" pitchFamily="34" charset="0"/>
              <a:buChar char="•"/>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600"/>
              </a:spcAft>
              <a:buFont typeface="Arial" panose="020B0604020202020204" pitchFamily="34" charset="0"/>
              <a:buChar char="•"/>
            </a:pPr>
            <a:r>
              <a:rPr lang="en-US" sz="2200" dirty="0" smtClean="0">
                <a:latin typeface="Verdana" panose="020B0604030504040204" pitchFamily="34" charset="0"/>
                <a:ea typeface="Verdana" panose="020B0604030504040204" pitchFamily="34" charset="0"/>
                <a:cs typeface="Verdana" panose="020B0604030504040204" pitchFamily="34" charset="0"/>
              </a:rPr>
              <a:t>How vigorously (if at all) do states pursue water right forfeiture suits or actions?</a:t>
            </a:r>
          </a:p>
          <a:p>
            <a:pPr marL="285750" indent="-285750" algn="just">
              <a:spcAft>
                <a:spcPts val="600"/>
              </a:spcAft>
              <a:buFont typeface="Arial" panose="020B0604020202020204" pitchFamily="34" charset="0"/>
              <a:buChar char="•"/>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600"/>
              </a:spcAft>
              <a:buFont typeface="Arial" panose="020B0604020202020204" pitchFamily="34" charset="0"/>
              <a:buChar char="•"/>
            </a:pPr>
            <a:r>
              <a:rPr lang="en-US" sz="2200" dirty="0" smtClean="0">
                <a:latin typeface="Verdana" panose="020B0604030504040204" pitchFamily="34" charset="0"/>
                <a:ea typeface="Verdana" panose="020B0604030504040204" pitchFamily="34" charset="0"/>
                <a:cs typeface="Verdana" panose="020B0604030504040204" pitchFamily="34" charset="0"/>
              </a:rPr>
              <a:t>What approaches have been successful or unsuccessful in addressing forfeiture?</a:t>
            </a:r>
          </a:p>
          <a:p>
            <a:pPr marL="685800" lvl="1" algn="just">
              <a:spcAft>
                <a:spcPts val="600"/>
              </a:spcAft>
              <a:buFont typeface="Arial" panose="020B0604020202020204" pitchFamily="34" charset="0"/>
              <a:buChar char="•"/>
            </a:pPr>
            <a:r>
              <a:rPr lang="en-US" sz="2200" dirty="0" smtClean="0">
                <a:latin typeface="Verdana" panose="020B0604030504040204" pitchFamily="34" charset="0"/>
                <a:ea typeface="Verdana" panose="020B0604030504040204" pitchFamily="34" charset="0"/>
                <a:cs typeface="Verdana" panose="020B0604030504040204" pitchFamily="34" charset="0"/>
              </a:rPr>
              <a:t>Pro-active vs. Reactive</a:t>
            </a:r>
          </a:p>
          <a:p>
            <a:pPr marL="685800" lvl="1" algn="just">
              <a:spcAft>
                <a:spcPts val="600"/>
              </a:spcAft>
              <a:buFont typeface="Arial" panose="020B0604020202020204" pitchFamily="34" charset="0"/>
              <a:buChar char="•"/>
            </a:pPr>
            <a:r>
              <a:rPr lang="en-US" sz="2200" dirty="0" smtClean="0">
                <a:latin typeface="Verdana" panose="020B0604030504040204" pitchFamily="34" charset="0"/>
                <a:ea typeface="Verdana" panose="020B0604030504040204" pitchFamily="34" charset="0"/>
                <a:cs typeface="Verdana" panose="020B0604030504040204" pitchFamily="34" charset="0"/>
              </a:rPr>
              <a:t>Comprehensive vs. Individual</a:t>
            </a:r>
          </a:p>
          <a:p>
            <a:pPr marL="685800" lvl="1" algn="just">
              <a:spcAft>
                <a:spcPts val="600"/>
              </a:spcAft>
              <a:buFont typeface="Arial" panose="020B0604020202020204" pitchFamily="34" charset="0"/>
              <a:buChar char="•"/>
            </a:pPr>
            <a:r>
              <a:rPr lang="en-US" sz="2200" dirty="0" smtClean="0">
                <a:latin typeface="Verdana" panose="020B0604030504040204" pitchFamily="34" charset="0"/>
                <a:ea typeface="Verdana" panose="020B0604030504040204" pitchFamily="34" charset="0"/>
                <a:cs typeface="Verdana" panose="020B0604030504040204" pitchFamily="34" charset="0"/>
              </a:rPr>
              <a:t>Administrative vs. </a:t>
            </a:r>
            <a:r>
              <a:rPr lang="en-US" sz="2200" dirty="0" smtClean="0">
                <a:latin typeface="Verdana" panose="020B0604030504040204" pitchFamily="34" charset="0"/>
                <a:ea typeface="Verdana" panose="020B0604030504040204" pitchFamily="34" charset="0"/>
                <a:cs typeface="Verdana" panose="020B0604030504040204" pitchFamily="34" charset="0"/>
              </a:rPr>
              <a:t>Judicial</a:t>
            </a:r>
          </a:p>
          <a:p>
            <a:pPr marL="685800" lvl="1" algn="just">
              <a:spcAft>
                <a:spcPts val="600"/>
              </a:spcAft>
              <a:buFont typeface="Arial" panose="020B0604020202020204" pitchFamily="34" charset="0"/>
              <a:buChar char="•"/>
            </a:pPr>
            <a:r>
              <a:rPr lang="en-US" sz="2200" dirty="0" smtClean="0">
                <a:latin typeface="Verdana" panose="020B0604030504040204" pitchFamily="34" charset="0"/>
                <a:ea typeface="Verdana" panose="020B0604030504040204" pitchFamily="34" charset="0"/>
                <a:cs typeface="Verdana" panose="020B0604030504040204" pitchFamily="34" charset="0"/>
              </a:rPr>
              <a:t>Ongoing vs. Intermittent</a:t>
            </a:r>
          </a:p>
          <a:p>
            <a:pPr marL="685800" lvl="1" algn="just">
              <a:spcAft>
                <a:spcPts val="600"/>
              </a:spcAft>
              <a:buFont typeface="Arial" panose="020B0604020202020204" pitchFamily="34" charset="0"/>
              <a:buChar char="•"/>
            </a:pPr>
            <a:endParaRPr lang="en-US" sz="2200" dirty="0" smtClean="0">
              <a:latin typeface="Verdana" panose="020B0604030504040204" pitchFamily="34" charset="0"/>
              <a:ea typeface="Verdana" panose="020B0604030504040204" pitchFamily="34" charset="0"/>
              <a:cs typeface="Verdana" panose="020B0604030504040204" pitchFamily="34" charset="0"/>
            </a:endParaRPr>
          </a:p>
          <a:p>
            <a:pPr marL="685800" lvl="1" algn="just">
              <a:spcAft>
                <a:spcPts val="600"/>
              </a:spcAft>
              <a:buFont typeface="Arial" panose="020B0604020202020204" pitchFamily="34" charset="0"/>
              <a:buChar char="•"/>
            </a:pPr>
            <a:endParaRPr lang="en-US" sz="2200" dirty="0" smtClean="0">
              <a:latin typeface="Verdana" panose="020B0604030504040204" pitchFamily="34" charset="0"/>
              <a:ea typeface="Verdana" panose="020B0604030504040204" pitchFamily="34" charset="0"/>
              <a:cs typeface="Verdana" panose="020B0604030504040204" pitchFamily="34" charset="0"/>
            </a:endParaRPr>
          </a:p>
          <a:p>
            <a:pPr marL="685800" lvl="1" algn="just">
              <a:spcAft>
                <a:spcPts val="600"/>
              </a:spcAft>
              <a:buFont typeface="Arial" panose="020B0604020202020204" pitchFamily="34" charset="0"/>
              <a:buChar char="•"/>
            </a:pPr>
            <a:endParaRPr lang="en-US" sz="2200" dirty="0" smtClean="0">
              <a:latin typeface="Verdana" panose="020B0604030504040204" pitchFamily="34" charset="0"/>
              <a:ea typeface="Verdana" panose="020B0604030504040204" pitchFamily="34" charset="0"/>
              <a:cs typeface="Verdana" panose="020B0604030504040204" pitchFamily="34" charset="0"/>
            </a:endParaRPr>
          </a:p>
          <a:p>
            <a:pPr marL="685800" lvl="1" algn="just">
              <a:spcAft>
                <a:spcPts val="600"/>
              </a:spcAft>
              <a:buFont typeface="Arial" panose="020B0604020202020204" pitchFamily="34" charset="0"/>
              <a:buChar char="•"/>
            </a:pPr>
            <a:endParaRPr lang="en-US" sz="2200" dirty="0" smtClean="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300"/>
              </a:spcAft>
            </a:pPr>
            <a:endParaRPr lang="en-US" sz="2200" b="1"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300"/>
              </a:spcAft>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600"/>
              </a:spcAft>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0"/>
              </a:spcAft>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685800" lvl="1" algn="just">
              <a:spcAft>
                <a:spcPts val="0"/>
              </a:spcAft>
              <a:buFont typeface="Arial" panose="020B0604020202020204" pitchFamily="34" charset="0"/>
              <a:buChar char="•"/>
            </a:pPr>
            <a:endParaRPr lang="en-US" sz="2200" dirty="0">
              <a:latin typeface="Verdana" panose="020B0604030504040204" pitchFamily="34" charset="0"/>
              <a:ea typeface="Verdana" panose="020B0604030504040204" pitchFamily="34" charset="0"/>
              <a:cs typeface="Verdana" panose="020B0604030504040204" pitchFamily="34" charset="0"/>
            </a:endParaRPr>
          </a:p>
          <a:p>
            <a:pPr marL="0" indent="0" algn="just">
              <a:spcAft>
                <a:spcPts val="0"/>
              </a:spcAft>
            </a:pPr>
            <a:endParaRPr lang="en-US" sz="2200" dirty="0" smtClean="0">
              <a:latin typeface="Verdana" panose="020B0604030504040204" pitchFamily="34" charset="0"/>
              <a:ea typeface="Verdana" panose="020B0604030504040204" pitchFamily="34" charset="0"/>
              <a:cs typeface="Verdana" panose="020B0604030504040204" pitchFamily="34" charset="0"/>
            </a:endParaRPr>
          </a:p>
          <a:p>
            <a:pPr lvl="1" algn="just">
              <a:buFont typeface="Arial" panose="020B0604020202020204" pitchFamily="34" charset="0"/>
              <a:buChar char="•"/>
            </a:pPr>
            <a:endParaRPr lang="en-US" sz="2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77793135"/>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Gill Sans"/>
        <a:ea typeface="ヒラギノ角ゴ Pro W3"/>
        <a:cs typeface=""/>
      </a:majorFont>
      <a:minorFont>
        <a:latin typeface="Gill Sans"/>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 W3" charset="-128"/>
            <a:sym typeface="Gill Sans"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16370</TotalTime>
  <Pages>0</Pages>
  <Words>1060</Words>
  <Characters>0</Characters>
  <Application>Microsoft Office PowerPoint</Application>
  <PresentationFormat>Custom</PresentationFormat>
  <Lines>0</Lines>
  <Paragraphs>173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Title &amp; Subtitle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 Bingham</dc:creator>
  <cp:lastModifiedBy>Blake Bingham</cp:lastModifiedBy>
  <cp:revision>442</cp:revision>
  <cp:lastPrinted>2015-06-09T12:30:54Z</cp:lastPrinted>
  <dcterms:modified xsi:type="dcterms:W3CDTF">2015-06-09T12:31:07Z</dcterms:modified>
</cp:coreProperties>
</file>